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260" r:id="rId64"/>
    <p:sldId id="261" r:id="rId65"/>
    <p:sldId id="262" r:id="rId66"/>
    <p:sldId id="263"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3</a:t>
            </a:r>
            <a:r>
              <a:rPr lang="zh-CN" altLang="en-US" sz="2800" smtClean="0"/>
              <a:t>章：</a:t>
            </a:r>
            <a:r>
              <a:rPr lang="en-US" altLang="zh-CN" sz="2800"/>
              <a:t>Nacos</a:t>
            </a:r>
            <a:r>
              <a:rPr lang="zh-CN" altLang="en-US" sz="2800"/>
              <a:t>注册中心</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通过</a:t>
            </a:r>
            <a:r>
              <a:rPr lang="en-US" altLang="zh-CN"/>
              <a:t>GIT</a:t>
            </a:r>
            <a:r>
              <a:rPr lang="zh-CN" altLang="zh-CN"/>
              <a:t>工具下载</a:t>
            </a:r>
            <a:r>
              <a:rPr lang="en-US" altLang="zh-CN"/>
              <a:t>Nacos</a:t>
            </a:r>
            <a:r>
              <a:rPr lang="zh-CN" altLang="zh-CN"/>
              <a:t>的指定分支</a:t>
            </a:r>
            <a:endParaRPr lang="zh-CN" altLang="en-US"/>
          </a:p>
        </p:txBody>
      </p:sp>
      <p:sp>
        <p:nvSpPr>
          <p:cNvPr id="3" name="内容占位符 2"/>
          <p:cNvSpPr>
            <a:spLocks noGrp="1"/>
          </p:cNvSpPr>
          <p:nvPr>
            <p:ph idx="1"/>
          </p:nvPr>
        </p:nvSpPr>
        <p:spPr/>
        <p:txBody>
          <a:bodyPr/>
          <a:lstStyle/>
          <a:p>
            <a:r>
              <a:rPr lang="en-US" altLang="zh-CN"/>
              <a:t>git clone -b 2.0.0 https://github.com/alibaba/nacos.git</a:t>
            </a:r>
            <a:endParaRPr lang="zh-CN" altLang="en-US"/>
          </a:p>
        </p:txBody>
      </p:sp>
    </p:spTree>
    <p:extLst>
      <p:ext uri="{BB962C8B-B14F-4D97-AF65-F5344CB8AC3E}">
        <p14:creationId xmlns:p14="http://schemas.microsoft.com/office/powerpoint/2010/main" val="1249360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a:t>
            </a:r>
            <a:r>
              <a:rPr lang="zh-CN" altLang="en-US" smtClean="0"/>
              <a:t>源码打包</a:t>
            </a:r>
            <a:endParaRPr lang="zh-CN" altLang="en-US"/>
          </a:p>
        </p:txBody>
      </p:sp>
      <p:sp>
        <p:nvSpPr>
          <p:cNvPr id="3" name="内容占位符 2"/>
          <p:cNvSpPr>
            <a:spLocks noGrp="1"/>
          </p:cNvSpPr>
          <p:nvPr>
            <p:ph idx="1"/>
          </p:nvPr>
        </p:nvSpPr>
        <p:spPr/>
        <p:txBody>
          <a:bodyPr/>
          <a:lstStyle/>
          <a:p>
            <a:r>
              <a:rPr lang="en-US" altLang="zh-CN"/>
              <a:t>mvn -Prelease-nacos -Dmaven.test.skip=true clean install </a:t>
            </a:r>
            <a:r>
              <a:rPr lang="en-US" altLang="zh-CN" smtClean="0"/>
              <a:t>-U</a:t>
            </a:r>
          </a:p>
          <a:p>
            <a:pPr lvl="1"/>
            <a:r>
              <a:rPr lang="zh-CN" altLang="zh-CN"/>
              <a:t>通过</a:t>
            </a:r>
            <a:r>
              <a:rPr lang="en-US" altLang="zh-CN"/>
              <a:t>Maven</a:t>
            </a:r>
            <a:r>
              <a:rPr lang="zh-CN" altLang="zh-CN"/>
              <a:t>执行了</a:t>
            </a:r>
            <a:r>
              <a:rPr lang="en-US" altLang="zh-CN"/>
              <a:t>Nacos</a:t>
            </a:r>
            <a:r>
              <a:rPr lang="zh-CN" altLang="zh-CN"/>
              <a:t>项目打包后，会在“</a:t>
            </a:r>
            <a:r>
              <a:rPr lang="en-US" altLang="zh-CN"/>
              <a:t>${NACOS</a:t>
            </a:r>
            <a:r>
              <a:rPr lang="zh-CN" altLang="zh-CN"/>
              <a:t>源代码目录</a:t>
            </a:r>
            <a:r>
              <a:rPr lang="en-US" altLang="zh-CN"/>
              <a:t>}/distribution\target</a:t>
            </a:r>
            <a:r>
              <a:rPr lang="zh-CN" altLang="zh-CN"/>
              <a:t>”子目录之中生成“</a:t>
            </a:r>
            <a:r>
              <a:rPr lang="en-US" altLang="zh-CN"/>
              <a:t>nacos-server-2.0.0.zip</a:t>
            </a:r>
            <a:r>
              <a:rPr lang="zh-CN" altLang="zh-CN"/>
              <a:t>”以及“</a:t>
            </a:r>
            <a:r>
              <a:rPr lang="en-US" altLang="zh-CN"/>
              <a:t>nacos-server-2.0.0.tar.gz</a:t>
            </a:r>
            <a:r>
              <a:rPr lang="zh-CN" altLang="zh-CN"/>
              <a:t>”程序包</a:t>
            </a:r>
            <a:endParaRPr lang="zh-CN" altLang="en-US"/>
          </a:p>
        </p:txBody>
      </p:sp>
    </p:spTree>
    <p:extLst>
      <p:ext uri="{BB962C8B-B14F-4D97-AF65-F5344CB8AC3E}">
        <p14:creationId xmlns:p14="http://schemas.microsoft.com/office/powerpoint/2010/main" val="3256533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a:t>
            </a:r>
            <a:r>
              <a:rPr lang="zh-CN" altLang="en-US" smtClean="0"/>
              <a:t>启动</a:t>
            </a:r>
            <a:endParaRPr lang="zh-CN" altLang="en-US"/>
          </a:p>
        </p:txBody>
      </p:sp>
      <p:sp>
        <p:nvSpPr>
          <p:cNvPr id="3" name="内容占位符 2"/>
          <p:cNvSpPr>
            <a:spLocks noGrp="1"/>
          </p:cNvSpPr>
          <p:nvPr>
            <p:ph idx="1"/>
          </p:nvPr>
        </p:nvSpPr>
        <p:spPr/>
        <p:txBody>
          <a:bodyPr/>
          <a:lstStyle/>
          <a:p>
            <a:r>
              <a:rPr lang="en-US" altLang="zh-CN"/>
              <a:t>startup.cmd -m standalone</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444097"/>
            <a:ext cx="11472945" cy="378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347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控制台</a:t>
            </a:r>
          </a:p>
        </p:txBody>
      </p:sp>
      <p:sp>
        <p:nvSpPr>
          <p:cNvPr id="3" name="内容占位符 2"/>
          <p:cNvSpPr>
            <a:spLocks noGrp="1"/>
          </p:cNvSpPr>
          <p:nvPr>
            <p:ph idx="1"/>
          </p:nvPr>
        </p:nvSpPr>
        <p:spPr/>
        <p:txBody>
          <a:bodyPr/>
          <a:lstStyle/>
          <a:p>
            <a:r>
              <a:rPr lang="en-US" altLang="zh-CN"/>
              <a:t>Nacos</a:t>
            </a:r>
            <a:r>
              <a:rPr lang="zh-CN" altLang="zh-CN"/>
              <a:t>启动后会自动的占用</a:t>
            </a:r>
            <a:r>
              <a:rPr lang="en-US" altLang="zh-CN"/>
              <a:t>8848</a:t>
            </a:r>
            <a:r>
              <a:rPr lang="zh-CN" altLang="zh-CN"/>
              <a:t>端口，开发者可以通过浏览器进行服务访问</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181" y="1528762"/>
            <a:ext cx="10842626" cy="445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825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Linux</a:t>
            </a:r>
            <a:r>
              <a:rPr lang="zh-CN" altLang="en-US" smtClean="0"/>
              <a:t>服务部署</a:t>
            </a:r>
            <a:endParaRPr lang="zh-CN" altLang="en-US"/>
          </a:p>
        </p:txBody>
      </p:sp>
      <p:sp>
        <p:nvSpPr>
          <p:cNvPr id="3" name="内容占位符 2"/>
          <p:cNvSpPr>
            <a:spLocks noGrp="1"/>
          </p:cNvSpPr>
          <p:nvPr>
            <p:ph idx="1"/>
          </p:nvPr>
        </p:nvSpPr>
        <p:spPr/>
        <p:txBody>
          <a:bodyPr/>
          <a:lstStyle/>
          <a:p>
            <a:r>
              <a:rPr lang="zh-CN" altLang="zh-CN" smtClean="0"/>
              <a:t>修</a:t>
            </a:r>
            <a:r>
              <a:rPr lang="zh-CN" altLang="zh-CN"/>
              <a:t>改</a:t>
            </a:r>
            <a:r>
              <a:rPr lang="en-US" altLang="zh-CN"/>
              <a:t>hosts</a:t>
            </a:r>
            <a:r>
              <a:rPr lang="zh-CN" altLang="zh-CN"/>
              <a:t>配置文件，添加</a:t>
            </a:r>
            <a:r>
              <a:rPr lang="en-US" altLang="zh-CN"/>
              <a:t>Linux</a:t>
            </a:r>
            <a:r>
              <a:rPr lang="zh-CN" altLang="zh-CN"/>
              <a:t>主机名称</a:t>
            </a:r>
            <a:r>
              <a:rPr lang="zh-CN" altLang="zh-CN" smtClean="0"/>
              <a:t>：</a:t>
            </a:r>
            <a:endParaRPr lang="en-US" altLang="zh-CN" smtClean="0"/>
          </a:p>
          <a:p>
            <a:pPr lvl="1"/>
            <a:r>
              <a:rPr lang="en-US" altLang="zh-CN"/>
              <a:t>192.168.190.158	nacos-server</a:t>
            </a:r>
            <a:endParaRPr lang="en-US" altLang="zh-CN" smtClean="0"/>
          </a:p>
          <a:p>
            <a:r>
              <a:rPr lang="zh-CN" altLang="zh-CN" smtClean="0"/>
              <a:t>将</a:t>
            </a:r>
            <a:r>
              <a:rPr lang="en-US" altLang="zh-CN"/>
              <a:t>Nacos</a:t>
            </a:r>
            <a:r>
              <a:rPr lang="zh-CN" altLang="zh-CN"/>
              <a:t>打包形成的“</a:t>
            </a:r>
            <a:r>
              <a:rPr lang="en-US" altLang="zh-CN"/>
              <a:t>nacos-server-2.0.0.tar.gz</a:t>
            </a:r>
            <a:r>
              <a:rPr lang="zh-CN" altLang="zh-CN"/>
              <a:t>”程序包上传到</a:t>
            </a:r>
            <a:r>
              <a:rPr lang="en-US" altLang="zh-CN"/>
              <a:t>Linux</a:t>
            </a:r>
            <a:r>
              <a:rPr lang="zh-CN" altLang="zh-CN"/>
              <a:t>系统的“</a:t>
            </a:r>
            <a:r>
              <a:rPr lang="en-US" altLang="zh-CN"/>
              <a:t>/var/ftp</a:t>
            </a:r>
            <a:r>
              <a:rPr lang="zh-CN" altLang="zh-CN"/>
              <a:t>”目录之中</a:t>
            </a:r>
            <a:r>
              <a:rPr lang="zh-CN" altLang="zh-CN" smtClean="0"/>
              <a:t>；</a:t>
            </a:r>
            <a:endParaRPr lang="en-US" altLang="zh-CN" smtClean="0"/>
          </a:p>
          <a:p>
            <a:r>
              <a:rPr lang="zh-CN" altLang="zh-CN"/>
              <a:t>将</a:t>
            </a:r>
            <a:r>
              <a:rPr lang="en-US" altLang="zh-CN"/>
              <a:t>Nacos</a:t>
            </a:r>
            <a:r>
              <a:rPr lang="zh-CN" altLang="zh-CN"/>
              <a:t>组件解压缩到“</a:t>
            </a:r>
            <a:r>
              <a:rPr lang="en-US" altLang="zh-CN"/>
              <a:t>/usr/local</a:t>
            </a:r>
            <a:r>
              <a:rPr lang="zh-CN" altLang="zh-CN"/>
              <a:t>”目录之中</a:t>
            </a:r>
            <a:r>
              <a:rPr lang="zh-CN" altLang="zh-CN" smtClean="0"/>
              <a:t>：</a:t>
            </a:r>
            <a:endParaRPr lang="en-US" altLang="zh-CN" smtClean="0"/>
          </a:p>
          <a:p>
            <a:pPr lvl="1"/>
            <a:r>
              <a:rPr lang="en-US" altLang="zh-CN"/>
              <a:t>tar xzvf /var/ftp/nacos-server-2.0.0.tar.gz -C /usr/local/</a:t>
            </a:r>
            <a:endParaRPr lang="en-US" altLang="zh-CN" smtClean="0"/>
          </a:p>
          <a:p>
            <a:r>
              <a:rPr lang="zh-CN" altLang="zh-CN"/>
              <a:t>启动</a:t>
            </a:r>
            <a:r>
              <a:rPr lang="en-US" altLang="zh-CN"/>
              <a:t>Nacos</a:t>
            </a:r>
            <a:r>
              <a:rPr lang="zh-CN" altLang="zh-CN"/>
              <a:t>服务：</a:t>
            </a:r>
            <a:endParaRPr lang="en-US" altLang="zh-CN" smtClean="0"/>
          </a:p>
          <a:p>
            <a:pPr lvl="1"/>
            <a:r>
              <a:rPr lang="en-US" altLang="zh-CN"/>
              <a:t>bash -f /usr/local/nacos/bin/startup.sh -m </a:t>
            </a:r>
            <a:r>
              <a:rPr lang="en-US" altLang="zh-CN" smtClean="0"/>
              <a:t>standalone</a:t>
            </a:r>
          </a:p>
          <a:p>
            <a:r>
              <a:rPr lang="zh-CN" altLang="en-US" smtClean="0"/>
              <a:t>防火墙配置：</a:t>
            </a:r>
            <a:endParaRPr lang="en-US" altLang="zh-CN" smtClean="0"/>
          </a:p>
          <a:p>
            <a:pPr lvl="1"/>
            <a:r>
              <a:rPr lang="en-US" altLang="zh-CN"/>
              <a:t>firewall-cmd --zone=public --add-port=8848/tcp --permanent</a:t>
            </a:r>
          </a:p>
          <a:p>
            <a:pPr lvl="1"/>
            <a:r>
              <a:rPr lang="en-US" altLang="zh-CN"/>
              <a:t>firewall-cmd --zone=public --add-port=7848/tcp --permanent</a:t>
            </a:r>
          </a:p>
          <a:p>
            <a:pPr lvl="1"/>
            <a:r>
              <a:rPr lang="en-US" altLang="zh-CN"/>
              <a:t>firewall-cmd --zone=public --add-port=9848/tcp --permanent</a:t>
            </a:r>
          </a:p>
          <a:p>
            <a:pPr lvl="1"/>
            <a:r>
              <a:rPr lang="en-US" altLang="zh-CN"/>
              <a:t>firewall-cmd --zone=public --add-port=9849/tcp --permanent</a:t>
            </a:r>
          </a:p>
          <a:p>
            <a:pPr lvl="1"/>
            <a:r>
              <a:rPr lang="en-US" altLang="zh-CN"/>
              <a:t>firewall-cmd --reload</a:t>
            </a:r>
          </a:p>
          <a:p>
            <a:pPr marL="0" indent="0">
              <a:buNone/>
            </a:pPr>
            <a:endParaRPr lang="zh-CN" altLang="en-US"/>
          </a:p>
        </p:txBody>
      </p:sp>
    </p:spTree>
    <p:extLst>
      <p:ext uri="{BB962C8B-B14F-4D97-AF65-F5344CB8AC3E}">
        <p14:creationId xmlns:p14="http://schemas.microsoft.com/office/powerpoint/2010/main" val="2742531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 2.x</a:t>
            </a:r>
            <a:r>
              <a:rPr lang="zh-CN" altLang="zh-CN"/>
              <a:t>服务端口</a:t>
            </a:r>
            <a:endParaRPr lang="zh-CN" altLang="en-US"/>
          </a:p>
        </p:txBody>
      </p:sp>
      <p:sp>
        <p:nvSpPr>
          <p:cNvPr id="3" name="内容占位符 2"/>
          <p:cNvSpPr>
            <a:spLocks noGrp="1"/>
          </p:cNvSpPr>
          <p:nvPr>
            <p:ph idx="1"/>
          </p:nvPr>
        </p:nvSpPr>
        <p:spPr/>
        <p:txBody>
          <a:bodyPr/>
          <a:lstStyle/>
          <a:p>
            <a:r>
              <a:rPr lang="zh-CN" altLang="zh-CN"/>
              <a:t>在</a:t>
            </a:r>
            <a:r>
              <a:rPr lang="en-US" altLang="zh-CN"/>
              <a:t>Nacos 2.x</a:t>
            </a:r>
            <a:r>
              <a:rPr lang="zh-CN" altLang="zh-CN"/>
              <a:t>服务进程启动后会占用四个端口：</a:t>
            </a:r>
            <a:r>
              <a:rPr lang="en-US" altLang="zh-CN"/>
              <a:t>7848</a:t>
            </a:r>
            <a:r>
              <a:rPr lang="zh-CN" altLang="zh-CN"/>
              <a:t>、</a:t>
            </a:r>
            <a:r>
              <a:rPr lang="en-US" altLang="zh-CN"/>
              <a:t>8848</a:t>
            </a:r>
            <a:r>
              <a:rPr lang="zh-CN" altLang="zh-CN"/>
              <a:t>、</a:t>
            </a:r>
            <a:r>
              <a:rPr lang="en-US" altLang="zh-CN"/>
              <a:t>9848</a:t>
            </a:r>
            <a:r>
              <a:rPr lang="zh-CN" altLang="zh-CN"/>
              <a:t>、</a:t>
            </a:r>
            <a:r>
              <a:rPr lang="en-US" altLang="zh-CN"/>
              <a:t>9849</a:t>
            </a:r>
            <a:endParaRPr lang="zh-CN" altLang="en-US"/>
          </a:p>
        </p:txBody>
      </p:sp>
      <p:graphicFrame>
        <p:nvGraphicFramePr>
          <p:cNvPr id="4" name="表格 3"/>
          <p:cNvGraphicFramePr>
            <a:graphicFrameLocks noGrp="1"/>
          </p:cNvGraphicFramePr>
          <p:nvPr>
            <p:extLst/>
          </p:nvPr>
        </p:nvGraphicFramePr>
        <p:xfrm>
          <a:off x="254713" y="1409964"/>
          <a:ext cx="11712833" cy="1236637"/>
        </p:xfrm>
        <a:graphic>
          <a:graphicData uri="http://schemas.openxmlformats.org/drawingml/2006/table">
            <a:tbl>
              <a:tblPr firstRow="1" firstCol="1" lastRow="1" lastCol="1" bandRow="1" bandCol="1">
                <a:tableStyleId>{5940675A-B579-460E-94D1-54222C63F5DA}</a:tableStyleId>
              </a:tblPr>
              <a:tblGrid>
                <a:gridCol w="656182">
                  <a:extLst>
                    <a:ext uri="{9D8B030D-6E8A-4147-A177-3AD203B41FA5}">
                      <a16:colId xmlns:a16="http://schemas.microsoft.com/office/drawing/2014/main" val="729059863"/>
                    </a:ext>
                  </a:extLst>
                </a:gridCol>
                <a:gridCol w="871994">
                  <a:extLst>
                    <a:ext uri="{9D8B030D-6E8A-4147-A177-3AD203B41FA5}">
                      <a16:colId xmlns:a16="http://schemas.microsoft.com/office/drawing/2014/main" val="1254542115"/>
                    </a:ext>
                  </a:extLst>
                </a:gridCol>
                <a:gridCol w="10184657">
                  <a:extLst>
                    <a:ext uri="{9D8B030D-6E8A-4147-A177-3AD203B41FA5}">
                      <a16:colId xmlns:a16="http://schemas.microsoft.com/office/drawing/2014/main" val="399749127"/>
                    </a:ext>
                  </a:extLst>
                </a:gridCol>
              </a:tblGrid>
              <a:tr h="191599">
                <a:tc>
                  <a:txBody>
                    <a:bodyPr/>
                    <a:lstStyle/>
                    <a:p>
                      <a:pPr algn="ctr">
                        <a:spcAft>
                          <a:spcPts val="0"/>
                        </a:spcAft>
                      </a:pPr>
                      <a:r>
                        <a:rPr lang="en-US" sz="1400" kern="100">
                          <a:effectLst/>
                        </a:rPr>
                        <a:t>No.</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端口</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描述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7053693"/>
                  </a:ext>
                </a:extLst>
              </a:tr>
              <a:tr h="191599">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7848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实现</a:t>
                      </a:r>
                      <a:r>
                        <a:rPr lang="en-US" sz="1400" kern="100">
                          <a:effectLst/>
                        </a:rPr>
                        <a:t>Nacos</a:t>
                      </a:r>
                      <a:r>
                        <a:rPr lang="zh-CN" sz="1400" kern="100">
                          <a:effectLst/>
                        </a:rPr>
                        <a:t>集群通信，一致性选举，心跳检测等功能</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05728603"/>
                  </a:ext>
                </a:extLst>
              </a:tr>
              <a:tr h="191599">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8848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a:t>
                      </a:r>
                      <a:r>
                        <a:rPr lang="zh-CN" sz="1400" kern="100">
                          <a:effectLst/>
                        </a:rPr>
                        <a:t>主端口，对外提供服务的</a:t>
                      </a:r>
                      <a:r>
                        <a:rPr lang="en-US" sz="1400" kern="100">
                          <a:effectLst/>
                        </a:rPr>
                        <a:t>HTTP</a:t>
                      </a:r>
                      <a:r>
                        <a:rPr lang="zh-CN" sz="1400" kern="100">
                          <a:effectLst/>
                        </a:rPr>
                        <a:t>端口</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4773863"/>
                  </a:ext>
                </a:extLst>
              </a:tr>
              <a:tr h="383197">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9848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客户端</a:t>
                      </a:r>
                      <a:r>
                        <a:rPr lang="en-US" sz="1400" kern="100">
                          <a:effectLst/>
                        </a:rPr>
                        <a:t>gRPC</a:t>
                      </a:r>
                      <a:r>
                        <a:rPr lang="zh-CN" sz="1400" kern="100">
                          <a:effectLst/>
                        </a:rPr>
                        <a:t>请求服务端端口，用于客户端向服务端发起连接和请求，该端口的配置为“主端口（默认为</a:t>
                      </a:r>
                      <a:r>
                        <a:rPr lang="en-US" sz="1400" kern="100">
                          <a:effectLst/>
                        </a:rPr>
                        <a:t>8848</a:t>
                      </a:r>
                      <a:r>
                        <a:rPr lang="zh-CN" sz="1400" kern="100">
                          <a:effectLst/>
                        </a:rPr>
                        <a:t>）</a:t>
                      </a:r>
                      <a:r>
                        <a:rPr lang="en-US" sz="1400" kern="100">
                          <a:effectLst/>
                        </a:rPr>
                        <a:t> + 1000</a:t>
                      </a:r>
                      <a:r>
                        <a:rPr lang="zh-CN" sz="1400" kern="100">
                          <a:effectLst/>
                        </a:rPr>
                        <a:t>偏移量”。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12665699"/>
                  </a:ext>
                </a:extLst>
              </a:tr>
              <a:tr h="191599">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9849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服务端</a:t>
                      </a:r>
                      <a:r>
                        <a:rPr lang="en-US" sz="1400" kern="100">
                          <a:effectLst/>
                        </a:rPr>
                        <a:t>gRPC</a:t>
                      </a:r>
                      <a:r>
                        <a:rPr lang="zh-CN" sz="1400" kern="100">
                          <a:effectLst/>
                        </a:rPr>
                        <a:t>请求服务端端口，用于服务间同步等，该端口的配置为“主端口</a:t>
                      </a:r>
                      <a:r>
                        <a:rPr lang="en-US" sz="1400" kern="100">
                          <a:effectLst/>
                        </a:rPr>
                        <a:t> + 1001</a:t>
                      </a:r>
                      <a:r>
                        <a:rPr lang="zh-CN" sz="1400" kern="100">
                          <a:effectLst/>
                        </a:rPr>
                        <a:t>偏移量”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31747250"/>
                  </a:ext>
                </a:extLst>
              </a:tr>
            </a:tbl>
          </a:graphicData>
        </a:graphic>
      </p:graphicFrame>
    </p:spTree>
    <p:extLst>
      <p:ext uri="{BB962C8B-B14F-4D97-AF65-F5344CB8AC3E}">
        <p14:creationId xmlns:p14="http://schemas.microsoft.com/office/powerpoint/2010/main" val="710572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配置存储</a:t>
            </a:r>
            <a:endParaRPr lang="zh-CN" altLang="en-US"/>
          </a:p>
        </p:txBody>
      </p:sp>
      <p:sp>
        <p:nvSpPr>
          <p:cNvPr id="3" name="内容占位符 2"/>
          <p:cNvSpPr>
            <a:spLocks noGrp="1"/>
          </p:cNvSpPr>
          <p:nvPr>
            <p:ph idx="1"/>
          </p:nvPr>
        </p:nvSpPr>
        <p:spPr/>
        <p:txBody>
          <a:bodyPr/>
          <a:lstStyle/>
          <a:p>
            <a:r>
              <a:rPr lang="en-US" altLang="zh-CN"/>
              <a:t>Nacos</a:t>
            </a:r>
            <a:r>
              <a:rPr lang="zh-CN" altLang="zh-CN"/>
              <a:t>在进行服务数据存储时分为两类数据信息：一个是微服务的注册数据，另外一个是相关的服务配置数据，而所有的配置数据在开发中一般不会轻易改变，这样就可以将其存储在</a:t>
            </a:r>
            <a:r>
              <a:rPr lang="en-US" altLang="zh-CN"/>
              <a:t>MySQL</a:t>
            </a:r>
            <a:r>
              <a:rPr lang="zh-CN" altLang="zh-CN"/>
              <a:t>数据库之中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37" y="2060574"/>
            <a:ext cx="11486713"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4246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数据库配置</a:t>
            </a:r>
            <a:endParaRPr lang="zh-CN" altLang="en-US"/>
          </a:p>
        </p:txBody>
      </p:sp>
      <p:sp>
        <p:nvSpPr>
          <p:cNvPr id="3" name="内容占位符 2"/>
          <p:cNvSpPr>
            <a:spLocks noGrp="1"/>
          </p:cNvSpPr>
          <p:nvPr>
            <p:ph idx="1"/>
          </p:nvPr>
        </p:nvSpPr>
        <p:spPr/>
        <p:txBody>
          <a:bodyPr/>
          <a:lstStyle/>
          <a:p>
            <a:r>
              <a:rPr lang="zh-CN" altLang="zh-CN"/>
              <a:t>启动</a:t>
            </a:r>
            <a:r>
              <a:rPr lang="en-US" altLang="zh-CN"/>
              <a:t>MySQL</a:t>
            </a:r>
            <a:r>
              <a:rPr lang="zh-CN" altLang="zh-CN"/>
              <a:t>客户端，创建</a:t>
            </a:r>
            <a:r>
              <a:rPr lang="en-US" altLang="zh-CN"/>
              <a:t>nacos</a:t>
            </a:r>
            <a:r>
              <a:rPr lang="zh-CN" altLang="zh-CN"/>
              <a:t>数据</a:t>
            </a:r>
            <a:r>
              <a:rPr lang="zh-CN" altLang="zh-CN" smtClean="0"/>
              <a:t>库</a:t>
            </a:r>
            <a:endParaRPr lang="en-US" altLang="zh-CN" smtClean="0"/>
          </a:p>
          <a:p>
            <a:pPr lvl="1"/>
            <a:r>
              <a:rPr lang="en-US" altLang="zh-CN"/>
              <a:t>CREATE DATABASE nacos CHARACTER SET UTF8 ;</a:t>
            </a:r>
            <a:endParaRPr lang="zh-CN" altLang="zh-CN" sz="2800"/>
          </a:p>
          <a:p>
            <a:pPr lvl="1"/>
            <a:r>
              <a:rPr lang="en-US" altLang="zh-CN"/>
              <a:t>USE nacos;</a:t>
            </a:r>
            <a:endParaRPr lang="en-US" altLang="zh-CN" smtClean="0"/>
          </a:p>
          <a:p>
            <a:r>
              <a:rPr lang="zh-CN" altLang="zh-CN"/>
              <a:t>执行</a:t>
            </a:r>
            <a:r>
              <a:rPr lang="en-US" altLang="zh-CN"/>
              <a:t>Nacos</a:t>
            </a:r>
            <a:r>
              <a:rPr lang="zh-CN" altLang="zh-CN"/>
              <a:t>提供的数据库创建脚</a:t>
            </a:r>
            <a:r>
              <a:rPr lang="zh-CN" altLang="zh-CN" smtClean="0"/>
              <a:t>本</a:t>
            </a:r>
            <a:endParaRPr lang="en-US" altLang="zh-CN" smtClean="0"/>
          </a:p>
          <a:p>
            <a:pPr lvl="1"/>
            <a:r>
              <a:rPr lang="en-US" altLang="zh-CN"/>
              <a:t>source /usr/local/nacos/conf/nacos-mysql.sql</a:t>
            </a:r>
            <a:endParaRPr lang="zh-CN" altLang="en-US"/>
          </a:p>
        </p:txBody>
      </p:sp>
    </p:spTree>
    <p:extLst>
      <p:ext uri="{BB962C8B-B14F-4D97-AF65-F5344CB8AC3E}">
        <p14:creationId xmlns:p14="http://schemas.microsoft.com/office/powerpoint/2010/main" val="2202696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smtClean="0"/>
              <a:t>Nacos</a:t>
            </a:r>
            <a:r>
              <a:rPr lang="zh-CN" altLang="zh-CN" smtClean="0"/>
              <a:t>配</a:t>
            </a:r>
            <a:r>
              <a:rPr lang="zh-CN" altLang="zh-CN"/>
              <a:t>置文件</a:t>
            </a:r>
            <a:endParaRPr lang="zh-CN" altLang="en-US"/>
          </a:p>
        </p:txBody>
      </p:sp>
      <p:sp>
        <p:nvSpPr>
          <p:cNvPr id="3" name="内容占位符 2"/>
          <p:cNvSpPr>
            <a:spLocks noGrp="1"/>
          </p:cNvSpPr>
          <p:nvPr>
            <p:ph idx="1"/>
          </p:nvPr>
        </p:nvSpPr>
        <p:spPr/>
        <p:txBody>
          <a:bodyPr/>
          <a:lstStyle/>
          <a:p>
            <a:r>
              <a:rPr lang="zh-CN" altLang="en-US" smtClean="0"/>
              <a:t>打开配置文件：</a:t>
            </a:r>
            <a:r>
              <a:rPr lang="en-US" altLang="zh-CN"/>
              <a:t>vi /usr/local/nacos/conf/application.properties</a:t>
            </a:r>
            <a:r>
              <a:rPr lang="zh-CN" altLang="zh-CN" smtClean="0"/>
              <a:t>；</a:t>
            </a:r>
            <a:endParaRPr lang="en-US" altLang="zh-CN" smtClean="0"/>
          </a:p>
          <a:p>
            <a:pPr lvl="1"/>
            <a:r>
              <a:rPr lang="zh-CN" altLang="en-US" smtClean="0"/>
              <a:t>配置项：</a:t>
            </a:r>
            <a:endParaRPr lang="en-US" altLang="zh-CN" smtClean="0"/>
          </a:p>
          <a:p>
            <a:pPr lvl="2"/>
            <a:r>
              <a:rPr lang="zh-CN" altLang="en-US"/>
              <a:t>数据源类型</a:t>
            </a:r>
            <a:r>
              <a:rPr lang="zh-CN" altLang="en-US" smtClean="0"/>
              <a:t>：</a:t>
            </a:r>
            <a:r>
              <a:rPr lang="en-US" altLang="zh-CN" smtClean="0"/>
              <a:t>spring.datasource.platform=mysql</a:t>
            </a:r>
            <a:endParaRPr lang="en-US" altLang="zh-CN"/>
          </a:p>
          <a:p>
            <a:pPr lvl="2"/>
            <a:r>
              <a:rPr lang="zh-CN" altLang="en-US"/>
              <a:t>数据节点数量</a:t>
            </a:r>
            <a:r>
              <a:rPr lang="zh-CN" altLang="en-US" smtClean="0"/>
              <a:t>：</a:t>
            </a:r>
            <a:r>
              <a:rPr lang="en-US" altLang="zh-CN" smtClean="0"/>
              <a:t>db.num=1</a:t>
            </a:r>
            <a:endParaRPr lang="en-US" altLang="zh-CN"/>
          </a:p>
          <a:p>
            <a:pPr lvl="2"/>
            <a:r>
              <a:rPr lang="zh-CN" altLang="en-US"/>
              <a:t>数据库连接地</a:t>
            </a:r>
            <a:r>
              <a:rPr lang="zh-CN" altLang="en-US" smtClean="0"/>
              <a:t>址：</a:t>
            </a:r>
            <a:r>
              <a:rPr lang="en-US" altLang="zh-CN" smtClean="0"/>
              <a:t>db.url.0=jdbc:mysql</a:t>
            </a:r>
            <a:r>
              <a:rPr lang="en-US" altLang="zh-CN"/>
              <a:t>://</a:t>
            </a:r>
            <a:r>
              <a:rPr lang="en-US" altLang="zh-CN" smtClean="0"/>
              <a:t>192.168.190.159:3306/nacos?characterEncoding=utf8&amp;connectTimeout=1000&amp;socketTimeout=3000&amp;autoReconnect=true&amp;useUnicode=true&amp;useSSL=false&amp;serverTimezone=UTC</a:t>
            </a:r>
            <a:endParaRPr lang="en-US" altLang="zh-CN"/>
          </a:p>
          <a:p>
            <a:pPr lvl="2"/>
            <a:r>
              <a:rPr lang="zh-CN" altLang="en-US"/>
              <a:t>数据库连接用户名</a:t>
            </a:r>
            <a:r>
              <a:rPr lang="zh-CN" altLang="en-US" smtClean="0"/>
              <a:t>：</a:t>
            </a:r>
            <a:r>
              <a:rPr lang="en-US" altLang="zh-CN" smtClean="0"/>
              <a:t>db.user.0=root</a:t>
            </a:r>
            <a:endParaRPr lang="en-US" altLang="zh-CN"/>
          </a:p>
          <a:p>
            <a:pPr lvl="2"/>
            <a:r>
              <a:rPr lang="zh-CN" altLang="en-US"/>
              <a:t>数据库连接密码</a:t>
            </a:r>
            <a:r>
              <a:rPr lang="zh-CN" altLang="en-US" smtClean="0"/>
              <a:t>：</a:t>
            </a:r>
            <a:r>
              <a:rPr lang="en-US" altLang="zh-CN" smtClean="0"/>
              <a:t>db.password.0=mysqladmin</a:t>
            </a:r>
            <a:endParaRPr lang="en-US" altLang="zh-CN"/>
          </a:p>
          <a:p>
            <a:r>
              <a:rPr lang="zh-CN" altLang="en-US"/>
              <a:t>重新启动</a:t>
            </a:r>
            <a:r>
              <a:rPr lang="en-US" altLang="zh-CN"/>
              <a:t>nacos</a:t>
            </a:r>
            <a:r>
              <a:rPr lang="zh-CN" altLang="en-US"/>
              <a:t>服务进程</a:t>
            </a:r>
            <a:r>
              <a:rPr lang="zh-CN" altLang="en-US" smtClean="0"/>
              <a:t>：</a:t>
            </a:r>
            <a:endParaRPr lang="en-US" altLang="zh-CN" smtClean="0"/>
          </a:p>
          <a:p>
            <a:pPr lvl="1"/>
            <a:r>
              <a:rPr lang="en-US" altLang="zh-CN"/>
              <a:t>bash -f /usr/local/nacos/bin/startup.sh -m </a:t>
            </a:r>
            <a:r>
              <a:rPr lang="en-US" altLang="zh-CN" smtClean="0"/>
              <a:t>standalone</a:t>
            </a:r>
          </a:p>
          <a:p>
            <a:r>
              <a:rPr lang="en-US" altLang="zh-CN"/>
              <a:t>Nacos</a:t>
            </a:r>
            <a:r>
              <a:rPr lang="zh-CN" altLang="en-US"/>
              <a:t>启动优</a:t>
            </a:r>
            <a:r>
              <a:rPr lang="zh-CN" altLang="en-US" smtClean="0"/>
              <a:t>化：</a:t>
            </a:r>
            <a:endParaRPr lang="en-US" altLang="zh-CN" smtClean="0"/>
          </a:p>
          <a:p>
            <a:pPr lvl="1"/>
            <a:r>
              <a:rPr lang="en-US" altLang="zh-CN"/>
              <a:t>JAVA_OPT="${JAVA_OPT} -server -Xms2g -Xmx2g -Xmn1g -XX:MetaspaceSize=128m -XX:MaxMetaspaceSize=320m"</a:t>
            </a:r>
            <a:endParaRPr lang="zh-CN" altLang="en-US"/>
          </a:p>
        </p:txBody>
      </p:sp>
    </p:spTree>
    <p:extLst>
      <p:ext uri="{BB962C8B-B14F-4D97-AF65-F5344CB8AC3E}">
        <p14:creationId xmlns:p14="http://schemas.microsoft.com/office/powerpoint/2010/main" val="117169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en-US"/>
              <a:t>领域模型</a:t>
            </a:r>
          </a:p>
        </p:txBody>
      </p:sp>
      <p:sp>
        <p:nvSpPr>
          <p:cNvPr id="3" name="内容占位符 2"/>
          <p:cNvSpPr>
            <a:spLocks noGrp="1"/>
          </p:cNvSpPr>
          <p:nvPr>
            <p:ph idx="1"/>
          </p:nvPr>
        </p:nvSpPr>
        <p:spPr/>
        <p:txBody>
          <a:bodyPr>
            <a:normAutofit/>
          </a:bodyPr>
          <a:lstStyle/>
          <a:p>
            <a:r>
              <a:rPr lang="zh-CN" altLang="en-US" sz="2200"/>
              <a:t>由于项目应用环境的复杂度，同时考虑到各类数据的有效存储管理，在</a:t>
            </a:r>
            <a:r>
              <a:rPr lang="en-US" altLang="zh-CN" sz="2200"/>
              <a:t>Nacos</a:t>
            </a:r>
            <a:r>
              <a:rPr lang="zh-CN" altLang="en-US" sz="2200"/>
              <a:t>中对于数据的归类存储提供了不同的模型结构，分为：命名空间（</a:t>
            </a:r>
            <a:r>
              <a:rPr lang="en-US" altLang="zh-CN" sz="2200"/>
              <a:t>NameSpace</a:t>
            </a:r>
            <a:r>
              <a:rPr lang="zh-CN" altLang="en-US" sz="2200"/>
              <a:t>）、分组（</a:t>
            </a:r>
            <a:r>
              <a:rPr lang="en-US" altLang="zh-CN" sz="2200"/>
              <a:t>Group</a:t>
            </a:r>
            <a:r>
              <a:rPr lang="zh-CN" altLang="en-US" sz="2200"/>
              <a:t>）、服务（</a:t>
            </a:r>
            <a:r>
              <a:rPr lang="en-US" altLang="zh-CN" sz="2200"/>
              <a:t>Service</a:t>
            </a:r>
            <a:r>
              <a:rPr lang="zh-CN" altLang="en-US" sz="2200"/>
              <a:t>）、集群（</a:t>
            </a:r>
            <a:r>
              <a:rPr lang="en-US" altLang="zh-CN" sz="2200"/>
              <a:t>Cluster</a:t>
            </a:r>
            <a:r>
              <a:rPr lang="zh-CN" altLang="en-US" sz="2200"/>
              <a:t>）、实例（</a:t>
            </a:r>
            <a:r>
              <a:rPr lang="en-US" altLang="zh-CN" sz="2200"/>
              <a:t>Instance</a:t>
            </a:r>
            <a:r>
              <a:rPr lang="zh-CN" altLang="en-US" sz="2200"/>
              <a:t>）或配置数据</a:t>
            </a:r>
            <a:r>
              <a:rPr lang="en-US" altLang="zh-CN" sz="2200"/>
              <a:t>ID</a:t>
            </a:r>
            <a:r>
              <a:rPr lang="zh-CN" altLang="en-US" sz="2200"/>
              <a:t>（</a:t>
            </a:r>
            <a:r>
              <a:rPr lang="en-US" altLang="zh-CN" sz="2200"/>
              <a:t>DataId</a:t>
            </a:r>
            <a:r>
              <a:rPr lang="zh-CN" altLang="en-US" sz="2200"/>
              <a:t>）</a:t>
            </a:r>
          </a:p>
        </p:txBody>
      </p:sp>
      <p:graphicFrame>
        <p:nvGraphicFramePr>
          <p:cNvPr id="4" name="表格 3"/>
          <p:cNvGraphicFramePr>
            <a:graphicFrameLocks noGrp="1"/>
          </p:cNvGraphicFramePr>
          <p:nvPr>
            <p:extLst/>
          </p:nvPr>
        </p:nvGraphicFramePr>
        <p:xfrm>
          <a:off x="316373" y="1899757"/>
          <a:ext cx="11517263" cy="2190174"/>
        </p:xfrm>
        <a:graphic>
          <a:graphicData uri="http://schemas.openxmlformats.org/drawingml/2006/table">
            <a:tbl>
              <a:tblPr firstRow="1" firstCol="1" lastRow="1" lastCol="1" bandRow="1" bandCol="1">
                <a:tableStyleId>{5940675A-B579-460E-94D1-54222C63F5DA}</a:tableStyleId>
              </a:tblPr>
              <a:tblGrid>
                <a:gridCol w="655079">
                  <a:extLst>
                    <a:ext uri="{9D8B030D-6E8A-4147-A177-3AD203B41FA5}">
                      <a16:colId xmlns:a16="http://schemas.microsoft.com/office/drawing/2014/main" val="3853191936"/>
                    </a:ext>
                  </a:extLst>
                </a:gridCol>
                <a:gridCol w="2613038">
                  <a:extLst>
                    <a:ext uri="{9D8B030D-6E8A-4147-A177-3AD203B41FA5}">
                      <a16:colId xmlns:a16="http://schemas.microsoft.com/office/drawing/2014/main" val="1916376322"/>
                    </a:ext>
                  </a:extLst>
                </a:gridCol>
                <a:gridCol w="8249146">
                  <a:extLst>
                    <a:ext uri="{9D8B030D-6E8A-4147-A177-3AD203B41FA5}">
                      <a16:colId xmlns:a16="http://schemas.microsoft.com/office/drawing/2014/main" val="3152816519"/>
                    </a:ext>
                  </a:extLst>
                </a:gridCol>
              </a:tblGrid>
              <a:tr h="312882">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模型概念</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15891750"/>
                  </a:ext>
                </a:extLst>
              </a:tr>
              <a:tr h="312882">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命名空间（</a:t>
                      </a:r>
                      <a:r>
                        <a:rPr lang="en-US" sz="1400" kern="100">
                          <a:effectLst/>
                        </a:rPr>
                        <a:t>NameSpace</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对不同的应用环境进行隔离，例如：开发环境、测试环境或生产环境</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81651893"/>
                  </a:ext>
                </a:extLst>
              </a:tr>
              <a:tr h="312882">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分组（</a:t>
                      </a:r>
                      <a:r>
                        <a:rPr lang="en-US" sz="1400" kern="100">
                          <a:effectLst/>
                        </a:rPr>
                        <a:t>Group</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将若干个服务或配置集归为一组，推荐命名格式：“产品名</a:t>
                      </a:r>
                      <a:r>
                        <a:rPr lang="en-US" sz="1400" kern="100">
                          <a:effectLst/>
                        </a:rPr>
                        <a:t>_</a:t>
                      </a:r>
                      <a:r>
                        <a:rPr lang="zh-CN" sz="1400" kern="100">
                          <a:effectLst/>
                        </a:rPr>
                        <a:t>分组名称”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75196402"/>
                  </a:ext>
                </a:extLst>
              </a:tr>
              <a:tr h="312882">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服务（</a:t>
                      </a:r>
                      <a:r>
                        <a:rPr lang="en-US" sz="1400" kern="100">
                          <a:effectLst/>
                        </a:rPr>
                        <a:t>Service</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指的就是具体的一种服务，例如：部门微服务</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1624225"/>
                  </a:ext>
                </a:extLst>
              </a:tr>
              <a:tr h="312882">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集群（</a:t>
                      </a:r>
                      <a:r>
                        <a:rPr lang="en-US" sz="1400" kern="100">
                          <a:effectLst/>
                        </a:rPr>
                        <a:t>Cluster</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是一个逻辑概念，可以区分不同的服务节点所处的网络环境</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43729953"/>
                  </a:ext>
                </a:extLst>
              </a:tr>
              <a:tr h="312882">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实例（</a:t>
                      </a:r>
                      <a:r>
                        <a:rPr lang="en-US" sz="1400" kern="100">
                          <a:effectLst/>
                        </a:rPr>
                        <a:t>Instance</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保存具体的微服务注册数据，每一个服务节点对应一个实例数据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57335800"/>
                  </a:ext>
                </a:extLst>
              </a:tr>
              <a:tr h="312882">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400" kern="100">
                          <a:effectLst/>
                        </a:rPr>
                        <a:t>配置数据</a:t>
                      </a:r>
                      <a:r>
                        <a:rPr lang="en-US" sz="1400" kern="100">
                          <a:effectLst/>
                        </a:rPr>
                        <a:t>ID</a:t>
                      </a:r>
                      <a:r>
                        <a:rPr lang="zh-CN" sz="1400" kern="100">
                          <a:effectLst/>
                        </a:rPr>
                        <a:t>（</a:t>
                      </a:r>
                      <a:r>
                        <a:rPr lang="en-US" sz="1400" kern="100">
                          <a:effectLst/>
                        </a:rPr>
                        <a:t>DataId</a:t>
                      </a:r>
                      <a:r>
                        <a:rPr lang="zh-CN" sz="14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自定义的配置数据集荐命名格式：“包名称</a:t>
                      </a:r>
                      <a:r>
                        <a:rPr lang="en-US" sz="1400" kern="100">
                          <a:effectLst/>
                        </a:rPr>
                        <a:t>.</a:t>
                      </a:r>
                      <a:r>
                        <a:rPr lang="zh-CN" sz="1400" kern="100">
                          <a:effectLst/>
                        </a:rPr>
                        <a:t>类名称”（小写字母）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87843616"/>
                  </a:ext>
                </a:extLst>
              </a:tr>
            </a:tbl>
          </a:graphicData>
        </a:graphic>
      </p:graphicFrame>
    </p:spTree>
    <p:extLst>
      <p:ext uri="{BB962C8B-B14F-4D97-AF65-F5344CB8AC3E}">
        <p14:creationId xmlns:p14="http://schemas.microsoft.com/office/powerpoint/2010/main" val="2747984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微服务调用</a:t>
            </a:r>
            <a:endParaRPr lang="zh-CN" altLang="en-US"/>
          </a:p>
        </p:txBody>
      </p:sp>
      <p:sp>
        <p:nvSpPr>
          <p:cNvPr id="3" name="内容占位符 2"/>
          <p:cNvSpPr>
            <a:spLocks noGrp="1"/>
          </p:cNvSpPr>
          <p:nvPr>
            <p:ph idx="1"/>
          </p:nvPr>
        </p:nvSpPr>
        <p:spPr/>
        <p:txBody>
          <a:bodyPr/>
          <a:lstStyle/>
          <a:p>
            <a:r>
              <a:rPr lang="zh-CN" altLang="zh-CN"/>
              <a:t>基于</a:t>
            </a:r>
            <a:r>
              <a:rPr lang="en-US" altLang="zh-CN"/>
              <a:t>REST</a:t>
            </a:r>
            <a:r>
              <a:rPr lang="zh-CN" altLang="zh-CN"/>
              <a:t>实现的微服务架构由于其内部都是以</a:t>
            </a:r>
            <a:r>
              <a:rPr lang="en-US" altLang="zh-CN"/>
              <a:t>HTTP</a:t>
            </a:r>
            <a:r>
              <a:rPr lang="zh-CN" altLang="zh-CN"/>
              <a:t>协议实现数据交互处理，所以消费端可以直接进行服务端的调用，而这样的调用过程需要明确的知道服务节点的地址以及端口</a:t>
            </a:r>
            <a:r>
              <a:rPr lang="zh-CN" altLang="zh-CN" smtClean="0"/>
              <a:t>，而</a:t>
            </a:r>
            <a:r>
              <a:rPr lang="zh-CN" altLang="zh-CN"/>
              <a:t>在现实的生产环境中，由于网络环境的多变性，以及服务的可维护性，这种直接消费端直接调用的模式就会出现严重的问题，一旦服务提供端节点地址发生修改后都需要及时的更新消费端，否则将无法获取到正确的服务数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42" y="2774950"/>
            <a:ext cx="11733008" cy="16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95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en-US"/>
              <a:t>领域模型</a:t>
            </a:r>
          </a:p>
        </p:txBody>
      </p:sp>
      <p:sp>
        <p:nvSpPr>
          <p:cNvPr id="3" name="内容占位符 2"/>
          <p:cNvSpPr>
            <a:spLocks noGrp="1"/>
          </p:cNvSpPr>
          <p:nvPr>
            <p:ph idx="1"/>
          </p:nvPr>
        </p:nvSpPr>
        <p:spPr/>
        <p:txBody>
          <a:bodyPr/>
          <a:lstStyle/>
          <a:p>
            <a:r>
              <a:rPr lang="zh-CN" altLang="zh-CN"/>
              <a:t>在一个</a:t>
            </a:r>
            <a:r>
              <a:rPr lang="en-US" altLang="zh-CN"/>
              <a:t>Nacos</a:t>
            </a:r>
            <a:r>
              <a:rPr lang="zh-CN" altLang="zh-CN"/>
              <a:t>注册中心中使用不同的命名空间不同应用产品的分割，每一个产品都可能会拆分为若干个不同的项目模块，这样就可以通过分组来进行管理，最终一个项目模块中会包含有若干个微服务，而一个微服务又会存在有不同的集群环境以及应用节</a:t>
            </a:r>
            <a:r>
              <a:rPr lang="zh-CN" altLang="zh-CN" smtClean="0"/>
              <a:t>点。</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83" y="1988186"/>
            <a:ext cx="11614621" cy="357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2331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Nacos</a:t>
            </a:r>
            <a:r>
              <a:rPr lang="zh-CN" altLang="zh-CN"/>
              <a:t>命名空间</a:t>
            </a:r>
            <a:endParaRPr lang="zh-CN" altLang="en-US"/>
          </a:p>
        </p:txBody>
      </p:sp>
      <p:sp>
        <p:nvSpPr>
          <p:cNvPr id="3" name="内容占位符 2"/>
          <p:cNvSpPr>
            <a:spLocks noGrp="1"/>
          </p:cNvSpPr>
          <p:nvPr>
            <p:ph idx="1"/>
          </p:nvPr>
        </p:nvSpPr>
        <p:spPr/>
        <p:txBody>
          <a:bodyPr/>
          <a:lstStyle/>
          <a:p>
            <a:r>
              <a:rPr lang="zh-CN" altLang="zh-CN"/>
              <a:t>在使用</a:t>
            </a:r>
            <a:r>
              <a:rPr lang="en-US" altLang="zh-CN"/>
              <a:t>Nacos</a:t>
            </a:r>
            <a:r>
              <a:rPr lang="zh-CN" altLang="zh-CN"/>
              <a:t>进行项目开发前最重要的是需要创建一个新的命名空间，来实现不同的产品管理，本次将直接通过</a:t>
            </a:r>
            <a:r>
              <a:rPr lang="en-US" altLang="zh-CN"/>
              <a:t>Nacos</a:t>
            </a:r>
            <a:r>
              <a:rPr lang="zh-CN" altLang="zh-CN"/>
              <a:t>控制台创建一个“</a:t>
            </a:r>
            <a:r>
              <a:rPr lang="en-US" altLang="zh-CN"/>
              <a:t>muyan</a:t>
            </a:r>
            <a:r>
              <a:rPr lang="zh-CN" altLang="zh-CN"/>
              <a:t>”的命名空间</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575" y="1760870"/>
            <a:ext cx="10115837" cy="38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52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配置数据管理</a:t>
            </a:r>
            <a:endParaRPr lang="zh-CN" altLang="en-US"/>
          </a:p>
        </p:txBody>
      </p:sp>
      <p:sp>
        <p:nvSpPr>
          <p:cNvPr id="3" name="内容占位符 2"/>
          <p:cNvSpPr>
            <a:spLocks noGrp="1"/>
          </p:cNvSpPr>
          <p:nvPr>
            <p:ph idx="1"/>
          </p:nvPr>
        </p:nvSpPr>
        <p:spPr/>
        <p:txBody>
          <a:bodyPr/>
          <a:lstStyle/>
          <a:p>
            <a:r>
              <a:rPr lang="en-US" altLang="zh-CN"/>
              <a:t>Nacos</a:t>
            </a:r>
            <a:r>
              <a:rPr lang="zh-CN" altLang="en-US"/>
              <a:t>提供有配置中心的功能，这样开发者就可以通过</a:t>
            </a:r>
            <a:r>
              <a:rPr lang="en-US" altLang="zh-CN"/>
              <a:t>Nacos</a:t>
            </a:r>
            <a:r>
              <a:rPr lang="zh-CN" altLang="en-US"/>
              <a:t>客户端实现配置数据集的发布、获取、更新、删除等常规操作，同时相关的客户端也可以通过</a:t>
            </a:r>
            <a:r>
              <a:rPr lang="en-US" altLang="zh-CN"/>
              <a:t>Nacos</a:t>
            </a:r>
            <a:r>
              <a:rPr lang="zh-CN" altLang="en-US"/>
              <a:t>的指定领域模型（命名空间、分组、数据</a:t>
            </a:r>
            <a:r>
              <a:rPr lang="en-US" altLang="zh-CN"/>
              <a:t>ID</a:t>
            </a:r>
            <a:r>
              <a:rPr lang="zh-CN" altLang="en-US"/>
              <a:t>）获取数据，或者定义一个监听程序及时获取每一次更新后的数据内容。考虑到实际开发之中配置数据保存的多样性，在</a:t>
            </a:r>
            <a:r>
              <a:rPr lang="en-US" altLang="zh-CN"/>
              <a:t>Nacos</a:t>
            </a:r>
            <a:r>
              <a:rPr lang="zh-CN" altLang="en-US"/>
              <a:t>中支持有文本、</a:t>
            </a:r>
            <a:r>
              <a:rPr lang="en-US" altLang="zh-CN"/>
              <a:t>JSON</a:t>
            </a:r>
            <a:r>
              <a:rPr lang="zh-CN" altLang="en-US"/>
              <a:t>、</a:t>
            </a:r>
            <a:r>
              <a:rPr lang="en-US" altLang="zh-CN"/>
              <a:t>XML</a:t>
            </a:r>
            <a:r>
              <a:rPr lang="zh-CN" altLang="en-US"/>
              <a:t>、</a:t>
            </a:r>
            <a:r>
              <a:rPr lang="en-US" altLang="zh-CN"/>
              <a:t>YML</a:t>
            </a:r>
            <a:r>
              <a:rPr lang="zh-CN" altLang="en-US"/>
              <a:t>、属性等格式的配置数据存储，以满足不同的应用开发要求。</a:t>
            </a: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68" y="2695575"/>
            <a:ext cx="11329852" cy="2312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71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Nacos-Client</a:t>
            </a:r>
            <a:r>
              <a:rPr lang="zh-CN" altLang="en-US" smtClean="0"/>
              <a:t>依赖</a:t>
            </a:r>
            <a:endParaRPr lang="zh-CN" altLang="en-US"/>
          </a:p>
        </p:txBody>
      </p:sp>
      <p:sp>
        <p:nvSpPr>
          <p:cNvPr id="3" name="内容占位符 2"/>
          <p:cNvSpPr>
            <a:spLocks noGrp="1"/>
          </p:cNvSpPr>
          <p:nvPr>
            <p:ph idx="1"/>
          </p:nvPr>
        </p:nvSpPr>
        <p:spPr/>
        <p:txBody>
          <a:bodyPr/>
          <a:lstStyle/>
          <a:p>
            <a:r>
              <a:rPr lang="zh-CN" altLang="zh-CN"/>
              <a:t>为了便于客户端实现</a:t>
            </a:r>
            <a:r>
              <a:rPr lang="en-US" altLang="zh-CN"/>
              <a:t>Nacos</a:t>
            </a:r>
            <a:r>
              <a:rPr lang="zh-CN" altLang="zh-CN"/>
              <a:t>服务操作，官方也提供有一个“</a:t>
            </a:r>
            <a:r>
              <a:rPr lang="en-US" altLang="zh-CN"/>
              <a:t>nacos-client</a:t>
            </a:r>
            <a:r>
              <a:rPr lang="zh-CN" altLang="zh-CN"/>
              <a:t>”依赖库，开发者只需要在项目中配置与当前</a:t>
            </a:r>
            <a:r>
              <a:rPr lang="en-US" altLang="zh-CN"/>
              <a:t>Nacos</a:t>
            </a:r>
            <a:r>
              <a:rPr lang="zh-CN" altLang="zh-CN"/>
              <a:t>相一致的依赖库版本即可使用，本次使用的版本为“</a:t>
            </a:r>
            <a:r>
              <a:rPr lang="en-US" altLang="zh-CN"/>
              <a:t>2.0.0</a:t>
            </a:r>
            <a:r>
              <a:rPr lang="zh-CN" altLang="zh-CN"/>
              <a:t>”，所以需要进行如下依赖配置</a:t>
            </a:r>
            <a:r>
              <a:rPr lang="zh-CN" altLang="zh-CN" smtClean="0"/>
              <a:t>：</a:t>
            </a:r>
            <a:endParaRPr lang="en-US" altLang="zh-CN" smtClean="0"/>
          </a:p>
          <a:p>
            <a:pPr lvl="1"/>
            <a:r>
              <a:rPr lang="en-US" altLang="zh-CN"/>
              <a:t>implementation('com.alibaba.nacos:nacos-client:2.0.0')</a:t>
            </a:r>
            <a:endParaRPr lang="zh-CN" altLang="en-US"/>
          </a:p>
        </p:txBody>
      </p:sp>
    </p:spTree>
    <p:extLst>
      <p:ext uri="{BB962C8B-B14F-4D97-AF65-F5344CB8AC3E}">
        <p14:creationId xmlns:p14="http://schemas.microsoft.com/office/powerpoint/2010/main" val="2720420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ConfigService</a:t>
            </a:r>
            <a:r>
              <a:rPr lang="zh-CN" altLang="zh-CN"/>
              <a:t>接口方法</a:t>
            </a:r>
            <a:endParaRPr lang="zh-CN" altLang="en-US"/>
          </a:p>
        </p:txBody>
      </p:sp>
      <p:graphicFrame>
        <p:nvGraphicFramePr>
          <p:cNvPr id="4" name="表格 3"/>
          <p:cNvGraphicFramePr>
            <a:graphicFrameLocks noGrp="1"/>
          </p:cNvGraphicFramePr>
          <p:nvPr>
            <p:extLst/>
          </p:nvPr>
        </p:nvGraphicFramePr>
        <p:xfrm>
          <a:off x="148960" y="849087"/>
          <a:ext cx="11729772" cy="3820282"/>
        </p:xfrm>
        <a:graphic>
          <a:graphicData uri="http://schemas.openxmlformats.org/drawingml/2006/table">
            <a:tbl>
              <a:tblPr firstRow="1" firstCol="1" lastRow="1" lastCol="1" bandRow="1" bandCol="1">
                <a:tableStyleId>{5940675A-B579-460E-94D1-54222C63F5DA}</a:tableStyleId>
              </a:tblPr>
              <a:tblGrid>
                <a:gridCol w="663949">
                  <a:extLst>
                    <a:ext uri="{9D8B030D-6E8A-4147-A177-3AD203B41FA5}">
                      <a16:colId xmlns:a16="http://schemas.microsoft.com/office/drawing/2014/main" val="2527114759"/>
                    </a:ext>
                  </a:extLst>
                </a:gridCol>
                <a:gridCol w="6307519">
                  <a:extLst>
                    <a:ext uri="{9D8B030D-6E8A-4147-A177-3AD203B41FA5}">
                      <a16:colId xmlns:a16="http://schemas.microsoft.com/office/drawing/2014/main" val="3387685472"/>
                    </a:ext>
                  </a:extLst>
                </a:gridCol>
                <a:gridCol w="871741">
                  <a:extLst>
                    <a:ext uri="{9D8B030D-6E8A-4147-A177-3AD203B41FA5}">
                      <a16:colId xmlns:a16="http://schemas.microsoft.com/office/drawing/2014/main" val="3314973897"/>
                    </a:ext>
                  </a:extLst>
                </a:gridCol>
                <a:gridCol w="3886563">
                  <a:extLst>
                    <a:ext uri="{9D8B030D-6E8A-4147-A177-3AD203B41FA5}">
                      <a16:colId xmlns:a16="http://schemas.microsoft.com/office/drawing/2014/main" val="2174185346"/>
                    </a:ext>
                  </a:extLst>
                </a:gridCol>
              </a:tblGrid>
              <a:tr h="238768">
                <a:tc>
                  <a:txBody>
                    <a:bodyPr/>
                    <a:lstStyle/>
                    <a:p>
                      <a:pPr algn="ctr">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方法</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类型</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描述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66234414"/>
                  </a:ext>
                </a:extLst>
              </a:tr>
              <a:tr h="477535">
                <a:tc>
                  <a:txBody>
                    <a:bodyPr/>
                    <a:lstStyle/>
                    <a:p>
                      <a:pPr algn="ctr">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String getConfig(String dataId, String group, long timeoutMs)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获取配置项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97045189"/>
                  </a:ext>
                </a:extLst>
              </a:tr>
              <a:tr h="716303">
                <a:tc>
                  <a:txBody>
                    <a:bodyPr/>
                    <a:lstStyle/>
                    <a:p>
                      <a:pPr algn="ctr">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String getConfigAndSignListener(String dataId, String group, long timeoutMs, Listener listener)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获取配置项并进行单次更新监听</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8043249"/>
                  </a:ext>
                </a:extLst>
              </a:tr>
              <a:tr h="477535">
                <a:tc>
                  <a:txBody>
                    <a:bodyPr/>
                    <a:lstStyle/>
                    <a:p>
                      <a:pPr algn="ctr">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void addListener(String dataId, String group, Listener listener)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增加配置项监听器</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42068505"/>
                  </a:ext>
                </a:extLst>
              </a:tr>
              <a:tr h="477535">
                <a:tc>
                  <a:txBody>
                    <a:bodyPr/>
                    <a:lstStyle/>
                    <a:p>
                      <a:pPr algn="ctr">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boolean publishConfig(String dataId, String group, String content)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发布配置项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80161715"/>
                  </a:ext>
                </a:extLst>
              </a:tr>
              <a:tr h="477535">
                <a:tc>
                  <a:txBody>
                    <a:bodyPr/>
                    <a:lstStyle/>
                    <a:p>
                      <a:pPr algn="ctr">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boolean removeConfig(String dataId, String group)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删除配置项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60394490"/>
                  </a:ext>
                </a:extLst>
              </a:tr>
              <a:tr h="477535">
                <a:tc>
                  <a:txBody>
                    <a:bodyPr/>
                    <a:lstStyle/>
                    <a:p>
                      <a:pPr algn="ctr">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void removeListener(String dataId, String group, Listener listener)</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删除配置项监听器</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06408582"/>
                  </a:ext>
                </a:extLst>
              </a:tr>
              <a:tr h="238768">
                <a:tc>
                  <a:txBody>
                    <a:bodyPr/>
                    <a:lstStyle/>
                    <a:p>
                      <a:pPr algn="ctr">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String getServerStatus()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获取服务状态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38280340"/>
                  </a:ext>
                </a:extLst>
              </a:tr>
              <a:tr h="238768">
                <a:tc>
                  <a:txBody>
                    <a:bodyPr/>
                    <a:lstStyle/>
                    <a:p>
                      <a:pPr algn="ctr">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public void shutDown() throws NacosException</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普通</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关闭资源服务器</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9169950"/>
                  </a:ext>
                </a:extLst>
              </a:tr>
            </a:tbl>
          </a:graphicData>
        </a:graphic>
      </p:graphicFrame>
    </p:spTree>
    <p:extLst>
      <p:ext uri="{BB962C8B-B14F-4D97-AF65-F5344CB8AC3E}">
        <p14:creationId xmlns:p14="http://schemas.microsoft.com/office/powerpoint/2010/main" val="914826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ConfigService</a:t>
            </a:r>
            <a:r>
              <a:rPr lang="zh-CN" altLang="en-US"/>
              <a:t>类结构</a:t>
            </a:r>
          </a:p>
        </p:txBody>
      </p:sp>
      <p:sp>
        <p:nvSpPr>
          <p:cNvPr id="3" name="内容占位符 2"/>
          <p:cNvSpPr>
            <a:spLocks noGrp="1"/>
          </p:cNvSpPr>
          <p:nvPr>
            <p:ph idx="1"/>
          </p:nvPr>
        </p:nvSpPr>
        <p:spPr/>
        <p:txBody>
          <a:bodyPr/>
          <a:lstStyle/>
          <a:p>
            <a:r>
              <a:rPr lang="zh-CN" altLang="en-US"/>
              <a:t>每一个</a:t>
            </a:r>
            <a:r>
              <a:rPr lang="en-US" altLang="zh-CN"/>
              <a:t>ConfigService</a:t>
            </a:r>
            <a:r>
              <a:rPr lang="zh-CN" altLang="en-US"/>
              <a:t>接口实例都可以直接实现</a:t>
            </a:r>
            <a:r>
              <a:rPr lang="en-US" altLang="zh-CN"/>
              <a:t>Nacos</a:t>
            </a:r>
            <a:r>
              <a:rPr lang="zh-CN" altLang="en-US"/>
              <a:t>配置数据的操作，而要想获取此接口实例，则可以通过</a:t>
            </a:r>
            <a:r>
              <a:rPr lang="en-US" altLang="zh-CN"/>
              <a:t>NacosFactory</a:t>
            </a:r>
            <a:r>
              <a:rPr lang="zh-CN" altLang="en-US"/>
              <a:t>工厂类所提供的</a:t>
            </a:r>
            <a:r>
              <a:rPr lang="en-US" altLang="zh-CN"/>
              <a:t>createConfigService()</a:t>
            </a:r>
            <a:r>
              <a:rPr lang="zh-CN" altLang="en-US"/>
              <a:t>方法实</a:t>
            </a:r>
            <a:r>
              <a:rPr lang="zh-CN" altLang="en-US" smtClean="0"/>
              <a:t>现。</a:t>
            </a:r>
            <a:r>
              <a:rPr lang="zh-CN" altLang="en-US"/>
              <a:t>在该方法调用时需要传入配置操作所需要的</a:t>
            </a:r>
            <a:r>
              <a:rPr lang="en-US" altLang="zh-CN"/>
              <a:t>Nacos</a:t>
            </a:r>
            <a:r>
              <a:rPr lang="zh-CN" altLang="en-US"/>
              <a:t>属性内容（例如：</a:t>
            </a:r>
            <a:r>
              <a:rPr lang="en-US" altLang="zh-CN"/>
              <a:t>Nacos</a:t>
            </a:r>
            <a:r>
              <a:rPr lang="zh-CN" altLang="en-US"/>
              <a:t>主机名称、命名空间</a:t>
            </a:r>
            <a:r>
              <a:rPr lang="en-US" altLang="zh-CN"/>
              <a:t>ID</a:t>
            </a:r>
            <a:r>
              <a:rPr lang="zh-CN" altLang="en-US"/>
              <a:t>等），这样就可以连接到指定的服务器，并在指定命名空间中进行操作（如果不设置命名空间则使用默认命名空间）。</a:t>
            </a: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09" y="2608262"/>
            <a:ext cx="11721570" cy="3248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01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向</a:t>
            </a:r>
            <a:r>
              <a:rPr lang="en-US" altLang="zh-CN"/>
              <a:t>Nacos</a:t>
            </a:r>
            <a:r>
              <a:rPr lang="zh-CN" altLang="zh-CN"/>
              <a:t>发布配置数据</a:t>
            </a:r>
            <a:endParaRPr lang="zh-CN" altLang="en-US"/>
          </a:p>
        </p:txBody>
      </p:sp>
      <p:graphicFrame>
        <p:nvGraphicFramePr>
          <p:cNvPr id="4" name="表格 3"/>
          <p:cNvGraphicFramePr>
            <a:graphicFrameLocks noGrp="1"/>
          </p:cNvGraphicFramePr>
          <p:nvPr>
            <p:extLst/>
          </p:nvPr>
        </p:nvGraphicFramePr>
        <p:xfrm>
          <a:off x="180499" y="849087"/>
          <a:ext cx="11791368" cy="5835346"/>
        </p:xfrm>
        <a:graphic>
          <a:graphicData uri="http://schemas.openxmlformats.org/drawingml/2006/table">
            <a:tbl>
              <a:tblPr firstRow="1" firstCol="1" lastRow="1" lastCol="1" bandRow="1" bandCol="1">
                <a:tableStyleId>{5940675A-B579-460E-94D1-54222C63F5DA}</a:tableStyleId>
              </a:tblPr>
              <a:tblGrid>
                <a:gridCol w="11791368">
                  <a:extLst>
                    <a:ext uri="{9D8B030D-6E8A-4147-A177-3AD203B41FA5}">
                      <a16:colId xmlns:a16="http://schemas.microsoft.com/office/drawing/2014/main" val="2256778999"/>
                    </a:ext>
                  </a:extLst>
                </a:gridCol>
              </a:tblGrid>
              <a:tr h="5835346">
                <a:tc>
                  <a:txBody>
                    <a:bodyPr/>
                    <a:lstStyle/>
                    <a:p>
                      <a:r>
                        <a:rPr lang="en-US" sz="1400">
                          <a:effectLst/>
                        </a:rPr>
                        <a:t>package com.yootk.nacos;</a:t>
                      </a:r>
                      <a:br>
                        <a:rPr lang="en-US" sz="1400">
                          <a:effectLst/>
                        </a:rPr>
                      </a:br>
                      <a:r>
                        <a:rPr lang="en-US" sz="1400">
                          <a:effectLst/>
                        </a:rPr>
                        <a:t>public class PublishNacosConfig { </a:t>
                      </a:r>
                      <a:br>
                        <a:rPr lang="en-US" sz="1400">
                          <a:effectLst/>
                        </a:rPr>
                      </a:br>
                      <a:r>
                        <a:rPr lang="en-US" sz="1400">
                          <a:effectLst/>
                        </a:rPr>
                        <a:t>    public static final String NACOS_SERVER = "nacos-server:8848";</a:t>
                      </a:r>
                      <a:br>
                        <a:rPr lang="en-US" sz="1400">
                          <a:effectLst/>
                        </a:rPr>
                      </a:br>
                      <a:r>
                        <a:rPr lang="en-US" sz="1400">
                          <a:effectLst/>
                        </a:rPr>
                        <a:t>    public static final String DATA_ID = "com.yootk.nacos.microcloud.config"; // </a:t>
                      </a:r>
                      <a:r>
                        <a:rPr lang="zh-CN" sz="1400">
                          <a:effectLst/>
                        </a:rPr>
                        <a:t>配置</a:t>
                      </a:r>
                      <a:r>
                        <a:rPr lang="en-US" sz="1400">
                          <a:effectLst/>
                        </a:rPr>
                        <a:t>ID</a:t>
                      </a:r>
                      <a:br>
                        <a:rPr lang="en-US" sz="1400">
                          <a:effectLst/>
                        </a:rPr>
                      </a:br>
                      <a:r>
                        <a:rPr lang="en-US" sz="1400">
                          <a:effectLst/>
                        </a:rPr>
                        <a:t>    public static final String GROUP = "MICROCLOUD_GROUP"; 		// </a:t>
                      </a:r>
                      <a:r>
                        <a:rPr lang="zh-CN" sz="1400">
                          <a:effectLst/>
                        </a:rPr>
                        <a:t>分组</a:t>
                      </a:r>
                      <a:r>
                        <a:rPr lang="en-US" sz="1400">
                          <a:effectLst/>
                        </a:rPr>
                        <a:t/>
                      </a:r>
                      <a:br>
                        <a:rPr lang="en-US" sz="1400">
                          <a:effectLst/>
                        </a:rPr>
                      </a:br>
                      <a:r>
                        <a:rPr lang="en-US" sz="1400">
                          <a:effectLst/>
                        </a:rPr>
                        <a:t>    public static final String NAMESPACE = "42c28064-0f1a-4240-bf19-e825bf36f7ab";</a:t>
                      </a:r>
                      <a:br>
                        <a:rPr lang="en-US" sz="1400">
                          <a:effectLst/>
                        </a:rPr>
                      </a:br>
                      <a:r>
                        <a:rPr lang="en-US" sz="1400">
                          <a:effectLst/>
                        </a:rPr>
                        <a:t>    public static void main(String[] args) throws Exception { 	// www.yootk.com</a:t>
                      </a:r>
                      <a:br>
                        <a:rPr lang="en-US" sz="1400">
                          <a:effectLst/>
                        </a:rPr>
                      </a:br>
                      <a:r>
                        <a:rPr lang="en-US" sz="1400">
                          <a:effectLst/>
                        </a:rPr>
                        <a:t>        String content = "edu.yootk.com"; 				// </a:t>
                      </a:r>
                      <a:r>
                        <a:rPr lang="zh-CN" sz="1400">
                          <a:effectLst/>
                        </a:rPr>
                        <a:t>配置内容</a:t>
                      </a:r>
                      <a:r>
                        <a:rPr lang="en-US" sz="1400">
                          <a:effectLst/>
                        </a:rPr>
                        <a:t/>
                      </a:r>
                      <a:br>
                        <a:rPr lang="en-US" sz="1400">
                          <a:effectLst/>
                        </a:rPr>
                      </a:br>
                      <a:r>
                        <a:rPr lang="en-US" sz="1400">
                          <a:effectLst/>
                        </a:rPr>
                        <a:t>        Properties properties = new Properties();			// Nacos</a:t>
                      </a:r>
                      <a:r>
                        <a:rPr lang="zh-CN" sz="1400">
                          <a:effectLst/>
                        </a:rPr>
                        <a:t>配置</a:t>
                      </a:r>
                      <a:r>
                        <a:rPr lang="en-US" sz="1400">
                          <a:effectLst/>
                        </a:rPr>
                        <a:t/>
                      </a:r>
                      <a:br>
                        <a:rPr lang="en-US" sz="1400">
                          <a:effectLst/>
                        </a:rPr>
                      </a:br>
                      <a:r>
                        <a:rPr lang="en-US" sz="1400">
                          <a:effectLst/>
                        </a:rPr>
                        <a:t>        properties.put(PropertyKeyConst.SERVER_ADDR, NACOS_SERVER); 	// </a:t>
                      </a:r>
                      <a:r>
                        <a:rPr lang="zh-CN" sz="1400">
                          <a:effectLst/>
                        </a:rPr>
                        <a:t>服务地址</a:t>
                      </a:r>
                      <a:r>
                        <a:rPr lang="en-US" sz="1400">
                          <a:effectLst/>
                        </a:rPr>
                        <a:t/>
                      </a:r>
                      <a:br>
                        <a:rPr lang="en-US" sz="1400">
                          <a:effectLst/>
                        </a:rPr>
                      </a:br>
                      <a:r>
                        <a:rPr lang="en-US" sz="1400">
                          <a:effectLst/>
                        </a:rPr>
                        <a:t>        properties.put(PropertyKeyConst.NAMESPACE, NAMESPACE); 	// </a:t>
                      </a:r>
                      <a:r>
                        <a:rPr lang="zh-CN" sz="1400">
                          <a:effectLst/>
                        </a:rPr>
                        <a:t>命名空间</a:t>
                      </a:r>
                      <a:r>
                        <a:rPr lang="en-US" sz="1400">
                          <a:effectLst/>
                        </a:rPr>
                        <a:t/>
                      </a:r>
                      <a:br>
                        <a:rPr lang="en-US" sz="1400">
                          <a:effectLst/>
                        </a:rPr>
                      </a:br>
                      <a:r>
                        <a:rPr lang="en-US" sz="1400">
                          <a:effectLst/>
                        </a:rPr>
                        <a:t>        ConfigService configService = NacosFactory.createConfigService(properties);</a:t>
                      </a:r>
                      <a:br>
                        <a:rPr lang="en-US" sz="1400">
                          <a:effectLst/>
                        </a:rPr>
                      </a:br>
                      <a:r>
                        <a:rPr lang="en-US" sz="1400">
                          <a:effectLst/>
                        </a:rPr>
                        <a:t>        boolean isOk = configService.publishConfig(DATA_ID, GROUP, content); // </a:t>
                      </a:r>
                      <a:r>
                        <a:rPr lang="zh-CN" sz="1400">
                          <a:effectLst/>
                        </a:rPr>
                        <a:t>配置发布</a:t>
                      </a:r>
                      <a:r>
                        <a:rPr lang="en-US" sz="1400">
                          <a:effectLst/>
                        </a:rPr>
                        <a:t/>
                      </a:r>
                      <a:br>
                        <a:rPr lang="en-US" sz="1400">
                          <a:effectLst/>
                        </a:rPr>
                      </a:br>
                      <a:r>
                        <a:rPr lang="en-US" sz="1400">
                          <a:effectLst/>
                        </a:rPr>
                        <a:t>        System.out.println(isOk ? "Nacos</a:t>
                      </a:r>
                      <a:r>
                        <a:rPr lang="zh-CN" sz="1400">
                          <a:effectLst/>
                        </a:rPr>
                        <a:t>配置发布成功！</a:t>
                      </a:r>
                      <a:r>
                        <a:rPr lang="en-US" sz="1400">
                          <a:effectLst/>
                        </a:rPr>
                        <a:t>" : "Nacos</a:t>
                      </a:r>
                      <a:r>
                        <a:rPr lang="zh-CN" sz="1400">
                          <a:effectLst/>
                        </a:rPr>
                        <a:t>配置发布失败！</a:t>
                      </a:r>
                      <a:r>
                        <a:rPr lang="en-US" sz="1400">
                          <a:effectLst/>
                        </a:rPr>
                        <a:t>");</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38839877"/>
                  </a:ext>
                </a:extLst>
              </a:tr>
            </a:tbl>
          </a:graphicData>
        </a:graphic>
      </p:graphicFrame>
      <p:pic>
        <p:nvPicPr>
          <p:cNvPr id="4097"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133" y="3929546"/>
            <a:ext cx="11176000" cy="270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427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范例：获取并监听</a:t>
            </a:r>
            <a:r>
              <a:rPr lang="en-US" altLang="zh-CN"/>
              <a:t>Nacos</a:t>
            </a:r>
            <a:r>
              <a:rPr lang="zh-CN" altLang="en-US"/>
              <a:t>配置项</a:t>
            </a:r>
          </a:p>
        </p:txBody>
      </p:sp>
      <p:graphicFrame>
        <p:nvGraphicFramePr>
          <p:cNvPr id="4" name="表格 3"/>
          <p:cNvGraphicFramePr>
            <a:graphicFrameLocks noGrp="1"/>
          </p:cNvGraphicFramePr>
          <p:nvPr>
            <p:extLst/>
          </p:nvPr>
        </p:nvGraphicFramePr>
        <p:xfrm>
          <a:off x="155099" y="849087"/>
          <a:ext cx="11842168" cy="5826880"/>
        </p:xfrm>
        <a:graphic>
          <a:graphicData uri="http://schemas.openxmlformats.org/drawingml/2006/table">
            <a:tbl>
              <a:tblPr firstRow="1" firstCol="1" lastRow="1" lastCol="1" bandRow="1" bandCol="1">
                <a:tableStyleId>{5940675A-B579-460E-94D1-54222C63F5DA}</a:tableStyleId>
              </a:tblPr>
              <a:tblGrid>
                <a:gridCol w="11842168">
                  <a:extLst>
                    <a:ext uri="{9D8B030D-6E8A-4147-A177-3AD203B41FA5}">
                      <a16:colId xmlns:a16="http://schemas.microsoft.com/office/drawing/2014/main" val="84648355"/>
                    </a:ext>
                  </a:extLst>
                </a:gridCol>
              </a:tblGrid>
              <a:tr h="5826880">
                <a:tc>
                  <a:txBody>
                    <a:bodyPr/>
                    <a:lstStyle/>
                    <a:p>
                      <a:r>
                        <a:rPr lang="en-US" sz="1200">
                          <a:effectLst/>
                        </a:rPr>
                        <a:t>package com.yootk.nacos;</a:t>
                      </a:r>
                      <a:br>
                        <a:rPr lang="en-US" sz="1200">
                          <a:effectLst/>
                        </a:rPr>
                      </a:br>
                      <a:r>
                        <a:rPr lang="en-US" sz="1200">
                          <a:effectLst/>
                        </a:rPr>
                        <a:t>public class NacosConfigListener { </a:t>
                      </a:r>
                      <a:br>
                        <a:rPr lang="en-US" sz="1200">
                          <a:effectLst/>
                        </a:rPr>
                      </a:br>
                      <a:r>
                        <a:rPr lang="en-US" sz="1200">
                          <a:effectLst/>
                        </a:rPr>
                        <a:t>    public static final String NACOS_SERVER = "nacos-server:8848"; 	// </a:t>
                      </a:r>
                      <a:r>
                        <a:rPr lang="zh-CN" sz="1200">
                          <a:effectLst/>
                        </a:rPr>
                        <a:t>服务地址</a:t>
                      </a:r>
                      <a:r>
                        <a:rPr lang="en-US" sz="1200">
                          <a:effectLst/>
                        </a:rPr>
                        <a:t/>
                      </a:r>
                      <a:br>
                        <a:rPr lang="en-US" sz="1200">
                          <a:effectLst/>
                        </a:rPr>
                      </a:br>
                      <a:r>
                        <a:rPr lang="en-US" sz="1200">
                          <a:effectLst/>
                        </a:rPr>
                        <a:t>    public static final String DATA_ID = "com.yootk.nacos.microcloud.config"; // </a:t>
                      </a:r>
                      <a:r>
                        <a:rPr lang="zh-CN" sz="1200">
                          <a:effectLst/>
                        </a:rPr>
                        <a:t>配置</a:t>
                      </a:r>
                      <a:r>
                        <a:rPr lang="en-US" sz="1200">
                          <a:effectLst/>
                        </a:rPr>
                        <a:t>ID</a:t>
                      </a:r>
                      <a:br>
                        <a:rPr lang="en-US" sz="1200">
                          <a:effectLst/>
                        </a:rPr>
                      </a:br>
                      <a:r>
                        <a:rPr lang="en-US" sz="1200">
                          <a:effectLst/>
                        </a:rPr>
                        <a:t>    public static final String GROUP = "MICROCLOUD_GROUP"; 		// </a:t>
                      </a:r>
                      <a:r>
                        <a:rPr lang="zh-CN" sz="1200">
                          <a:effectLst/>
                        </a:rPr>
                        <a:t>分组</a:t>
                      </a:r>
                      <a:r>
                        <a:rPr lang="en-US" sz="1200">
                          <a:effectLst/>
                        </a:rPr>
                        <a:t/>
                      </a:r>
                      <a:br>
                        <a:rPr lang="en-US" sz="1200">
                          <a:effectLst/>
                        </a:rPr>
                      </a:br>
                      <a:r>
                        <a:rPr lang="en-US" sz="1200">
                          <a:effectLst/>
                        </a:rPr>
                        <a:t>    public static final String NAMESPACE = "42c28064-0f1a-4240-bf19-e825bf36f7ab";</a:t>
                      </a:r>
                      <a:br>
                        <a:rPr lang="en-US" sz="1200">
                          <a:effectLst/>
                        </a:rPr>
                      </a:br>
                      <a:r>
                        <a:rPr lang="en-US" sz="1200">
                          <a:effectLst/>
                        </a:rPr>
                        <a:t>    public static void main(String[] args) throws Exception { </a:t>
                      </a:r>
                      <a:br>
                        <a:rPr lang="en-US" sz="1200">
                          <a:effectLst/>
                        </a:rPr>
                      </a:br>
                      <a:r>
                        <a:rPr lang="en-US" sz="1200">
                          <a:effectLst/>
                        </a:rPr>
                        <a:t>        Properties properties = new Properties();			// Nacos</a:t>
                      </a:r>
                      <a:r>
                        <a:rPr lang="zh-CN" sz="1200">
                          <a:effectLst/>
                        </a:rPr>
                        <a:t>属性配置</a:t>
                      </a:r>
                      <a:r>
                        <a:rPr lang="en-US" sz="1200">
                          <a:effectLst/>
                        </a:rPr>
                        <a:t/>
                      </a:r>
                      <a:br>
                        <a:rPr lang="en-US" sz="1200">
                          <a:effectLst/>
                        </a:rPr>
                      </a:br>
                      <a:r>
                        <a:rPr lang="en-US" sz="1200">
                          <a:effectLst/>
                        </a:rPr>
                        <a:t>        properties.put(PropertyKeyConst.SERVER_ADDR, NACOS_SERVER); 	// </a:t>
                      </a:r>
                      <a:r>
                        <a:rPr lang="zh-CN" sz="1200">
                          <a:effectLst/>
                        </a:rPr>
                        <a:t>服务地址</a:t>
                      </a:r>
                      <a:r>
                        <a:rPr lang="en-US" sz="1200">
                          <a:effectLst/>
                        </a:rPr>
                        <a:t/>
                      </a:r>
                      <a:br>
                        <a:rPr lang="en-US" sz="1200">
                          <a:effectLst/>
                        </a:rPr>
                      </a:br>
                      <a:r>
                        <a:rPr lang="en-US" sz="1200">
                          <a:effectLst/>
                        </a:rPr>
                        <a:t>        properties.put(PropertyKeyConst.NAMESPACE, NAMESPACE); 	// </a:t>
                      </a:r>
                      <a:r>
                        <a:rPr lang="zh-CN" sz="1200">
                          <a:effectLst/>
                        </a:rPr>
                        <a:t>命名空间</a:t>
                      </a:r>
                      <a:r>
                        <a:rPr lang="en-US" sz="1200">
                          <a:effectLst/>
                        </a:rPr>
                        <a:t/>
                      </a:r>
                      <a:br>
                        <a:rPr lang="en-US" sz="1200">
                          <a:effectLst/>
                        </a:rPr>
                      </a:br>
                      <a:r>
                        <a:rPr lang="en-US" sz="1200">
                          <a:effectLst/>
                        </a:rPr>
                        <a:t>        ConfigService configService = NacosFactory.createConfigService(properties);</a:t>
                      </a:r>
                      <a:br>
                        <a:rPr lang="en-US" sz="1200">
                          <a:effectLst/>
                        </a:rPr>
                      </a:br>
                      <a:r>
                        <a:rPr lang="en-US" sz="1200">
                          <a:effectLst/>
                        </a:rPr>
                        <a:t>        String content = configService.getConfig(DATA_ID, GROUP, 5000); // </a:t>
                      </a:r>
                      <a:r>
                        <a:rPr lang="zh-CN" sz="1200">
                          <a:effectLst/>
                        </a:rPr>
                        <a:t>获取配置内容</a:t>
                      </a:r>
                      <a:r>
                        <a:rPr lang="en-US" sz="1200">
                          <a:effectLst/>
                        </a:rPr>
                        <a:t/>
                      </a:r>
                      <a:br>
                        <a:rPr lang="en-US" sz="1200">
                          <a:effectLst/>
                        </a:rPr>
                      </a:br>
                      <a:r>
                        <a:rPr lang="en-US" sz="1200">
                          <a:effectLst/>
                        </a:rPr>
                        <a:t>        System.out.println("</a:t>
                      </a:r>
                      <a:r>
                        <a:rPr lang="zh-CN" sz="1200">
                          <a:effectLst/>
                        </a:rPr>
                        <a:t>【配置项】</a:t>
                      </a:r>
                      <a:r>
                        <a:rPr lang="en-US" sz="1200">
                          <a:effectLst/>
                        </a:rPr>
                        <a:t>" + content); 			// </a:t>
                      </a:r>
                      <a:r>
                        <a:rPr lang="zh-CN" sz="1200">
                          <a:effectLst/>
                        </a:rPr>
                        <a:t>输出内容</a:t>
                      </a:r>
                      <a:r>
                        <a:rPr lang="en-US" sz="1200">
                          <a:effectLst/>
                        </a:rPr>
                        <a:t/>
                      </a:r>
                      <a:br>
                        <a:rPr lang="en-US" sz="1200">
                          <a:effectLst/>
                        </a:rPr>
                      </a:br>
                      <a:r>
                        <a:rPr lang="en-US" sz="1200">
                          <a:effectLst/>
                        </a:rPr>
                        <a:t>        configService.addListener(DATA_ID, GROUP, new Listener() {	// </a:t>
                      </a:r>
                      <a:r>
                        <a:rPr lang="zh-CN" sz="1200">
                          <a:effectLst/>
                        </a:rPr>
                        <a:t>修改监听</a:t>
                      </a:r>
                      <a:r>
                        <a:rPr lang="en-US" sz="1200">
                          <a:effectLst/>
                        </a:rPr>
                        <a:t/>
                      </a:r>
                      <a:br>
                        <a:rPr lang="en-US" sz="1200">
                          <a:effectLst/>
                        </a:rPr>
                      </a:br>
                      <a:r>
                        <a:rPr lang="en-US" sz="1200">
                          <a:effectLst/>
                        </a:rPr>
                        <a:t>            @Override</a:t>
                      </a:r>
                      <a:br>
                        <a:rPr lang="en-US" sz="1200">
                          <a:effectLst/>
                        </a:rPr>
                      </a:br>
                      <a:r>
                        <a:rPr lang="en-US" sz="1200">
                          <a:effectLst/>
                        </a:rPr>
                        <a:t>            public void receiveConfigInfo(String configInfo) { 	// </a:t>
                      </a:r>
                      <a:r>
                        <a:rPr lang="zh-CN" sz="1200">
                          <a:effectLst/>
                        </a:rPr>
                        <a:t>数据修改触发此方法</a:t>
                      </a:r>
                      <a:r>
                        <a:rPr lang="en-US" sz="1200">
                          <a:effectLst/>
                        </a:rPr>
                        <a:t/>
                      </a:r>
                      <a:br>
                        <a:rPr lang="en-US" sz="1200">
                          <a:effectLst/>
                        </a:rPr>
                      </a:br>
                      <a:r>
                        <a:rPr lang="en-US" sz="1200">
                          <a:effectLst/>
                        </a:rPr>
                        <a:t>                System.err.println("</a:t>
                      </a:r>
                      <a:r>
                        <a:rPr lang="zh-CN" sz="1200">
                          <a:effectLst/>
                        </a:rPr>
                        <a:t>【接收配置】</a:t>
                      </a:r>
                      <a:r>
                        <a:rPr lang="en-US" sz="1200">
                          <a:effectLst/>
                        </a:rPr>
                        <a:t>" + configInfo); 	// </a:t>
                      </a:r>
                      <a:r>
                        <a:rPr lang="zh-CN" sz="1200">
                          <a:effectLst/>
                        </a:rPr>
                        <a:t>输出新配置项</a:t>
                      </a:r>
                      <a:r>
                        <a:rPr lang="en-US" sz="1200">
                          <a:effectLst/>
                        </a:rPr>
                        <a:t/>
                      </a:r>
                      <a:br>
                        <a:rPr lang="en-US" sz="1200">
                          <a:effectLst/>
                        </a:rPr>
                      </a:br>
                      <a:r>
                        <a:rPr lang="en-US" sz="1200">
                          <a:effectLst/>
                        </a:rPr>
                        <a:t>            }</a:t>
                      </a:r>
                      <a:br>
                        <a:rPr lang="en-US" sz="1200">
                          <a:effectLst/>
                        </a:rPr>
                      </a:br>
                      <a:r>
                        <a:rPr lang="en-US" sz="1200">
                          <a:effectLst/>
                        </a:rPr>
                        <a:t>            @Override</a:t>
                      </a:r>
                      <a:br>
                        <a:rPr lang="en-US" sz="1200">
                          <a:effectLst/>
                        </a:rPr>
                      </a:br>
                      <a:r>
                        <a:rPr lang="en-US" sz="1200">
                          <a:effectLst/>
                        </a:rPr>
                        <a:t>            public Executor getExecutor() { return null; }</a:t>
                      </a:r>
                      <a:br>
                        <a:rPr lang="en-US" sz="1200">
                          <a:effectLst/>
                        </a:rPr>
                      </a:br>
                      <a:r>
                        <a:rPr lang="en-US" sz="1200">
                          <a:effectLst/>
                        </a:rPr>
                        <a:t>        });</a:t>
                      </a:r>
                      <a:br>
                        <a:rPr lang="en-US" sz="1200">
                          <a:effectLst/>
                        </a:rPr>
                      </a:br>
                      <a:r>
                        <a:rPr lang="en-US" sz="1200">
                          <a:effectLst/>
                        </a:rPr>
                        <a:t>        TimeUnit.SECONDS.sleep(Long.MAX_VALUE); 			// </a:t>
                      </a:r>
                      <a:r>
                        <a:rPr lang="zh-CN" sz="1200">
                          <a:effectLst/>
                        </a:rPr>
                        <a:t>主进程不关闭</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565714548"/>
                  </a:ext>
                </a:extLst>
              </a:tr>
            </a:tbl>
          </a:graphicData>
        </a:graphic>
      </p:graphicFrame>
      <p:pic>
        <p:nvPicPr>
          <p:cNvPr id="512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1134" y="4648200"/>
            <a:ext cx="8311099" cy="194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801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实例管理</a:t>
            </a:r>
            <a:endParaRPr lang="zh-CN" altLang="en-US"/>
          </a:p>
        </p:txBody>
      </p:sp>
      <p:sp>
        <p:nvSpPr>
          <p:cNvPr id="3" name="内容占位符 2"/>
          <p:cNvSpPr>
            <a:spLocks noGrp="1"/>
          </p:cNvSpPr>
          <p:nvPr>
            <p:ph idx="1"/>
          </p:nvPr>
        </p:nvSpPr>
        <p:spPr/>
        <p:txBody>
          <a:bodyPr/>
          <a:lstStyle/>
          <a:p>
            <a:r>
              <a:rPr lang="en-US" altLang="zh-CN"/>
              <a:t>Nacos</a:t>
            </a:r>
            <a:r>
              <a:rPr lang="zh-CN" altLang="en-US"/>
              <a:t>作为注册中心，可以方便的管理微服务中的所有集群节点数据（主机地址、端口），每当有新的节点启动或者已有节点下线时都可以及时实现节点数据更</a:t>
            </a:r>
            <a:r>
              <a:rPr lang="zh-CN" altLang="en-US" smtClean="0"/>
              <a:t>新。</a:t>
            </a:r>
            <a:r>
              <a:rPr lang="zh-CN" altLang="en-US"/>
              <a:t>其他的外部客户端也可以通过该注册中心的指定服务名称获取该服务下对应的所有节点数据，并且根据需要实现节点服务的调用。</a:t>
            </a: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05" y="2544762"/>
            <a:ext cx="11420577"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4367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NamingService</a:t>
            </a:r>
            <a:r>
              <a:rPr lang="zh-CN" altLang="zh-CN"/>
              <a:t>接口常用方法</a:t>
            </a:r>
            <a:endParaRPr lang="zh-CN" altLang="en-US"/>
          </a:p>
        </p:txBody>
      </p:sp>
      <p:graphicFrame>
        <p:nvGraphicFramePr>
          <p:cNvPr id="4" name="表格 3"/>
          <p:cNvGraphicFramePr>
            <a:graphicFrameLocks noGrp="1"/>
          </p:cNvGraphicFramePr>
          <p:nvPr>
            <p:extLst/>
          </p:nvPr>
        </p:nvGraphicFramePr>
        <p:xfrm>
          <a:off x="153194" y="849087"/>
          <a:ext cx="11848306" cy="3629783"/>
        </p:xfrm>
        <a:graphic>
          <a:graphicData uri="http://schemas.openxmlformats.org/drawingml/2006/table">
            <a:tbl>
              <a:tblPr firstRow="1" firstCol="1" lastRow="1" lastCol="1" bandRow="1" bandCol="1">
                <a:tableStyleId>{5940675A-B579-460E-94D1-54222C63F5DA}</a:tableStyleId>
              </a:tblPr>
              <a:tblGrid>
                <a:gridCol w="670659">
                  <a:extLst>
                    <a:ext uri="{9D8B030D-6E8A-4147-A177-3AD203B41FA5}">
                      <a16:colId xmlns:a16="http://schemas.microsoft.com/office/drawing/2014/main" val="3636025940"/>
                    </a:ext>
                  </a:extLst>
                </a:gridCol>
                <a:gridCol w="6900334">
                  <a:extLst>
                    <a:ext uri="{9D8B030D-6E8A-4147-A177-3AD203B41FA5}">
                      <a16:colId xmlns:a16="http://schemas.microsoft.com/office/drawing/2014/main" val="3807167553"/>
                    </a:ext>
                  </a:extLst>
                </a:gridCol>
                <a:gridCol w="879308">
                  <a:extLst>
                    <a:ext uri="{9D8B030D-6E8A-4147-A177-3AD203B41FA5}">
                      <a16:colId xmlns:a16="http://schemas.microsoft.com/office/drawing/2014/main" val="1192287070"/>
                    </a:ext>
                  </a:extLst>
                </a:gridCol>
                <a:gridCol w="3398005">
                  <a:extLst>
                    <a:ext uri="{9D8B030D-6E8A-4147-A177-3AD203B41FA5}">
                      <a16:colId xmlns:a16="http://schemas.microsoft.com/office/drawing/2014/main" val="1443801361"/>
                    </a:ext>
                  </a:extLst>
                </a:gridCol>
              </a:tblGrid>
              <a:tr h="226861">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方法</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类型</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80502451"/>
                  </a:ext>
                </a:extLst>
              </a:tr>
              <a:tr h="453723">
                <a:tc>
                  <a:txBody>
                    <a:bodyPr/>
                    <a:lstStyle/>
                    <a:p>
                      <a:pPr algn="ctr">
                        <a:spcAft>
                          <a:spcPts val="0"/>
                        </a:spcAft>
                      </a:pPr>
                      <a:r>
                        <a:rPr lang="en-US" sz="1400" kern="10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void registerInstance(String serviceName, String groupName, String ip, int port, String clusterName)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向</a:t>
                      </a:r>
                      <a:r>
                        <a:rPr lang="en-US" sz="1400" kern="100">
                          <a:effectLst/>
                        </a:rPr>
                        <a:t>Nacos</a:t>
                      </a:r>
                      <a:r>
                        <a:rPr lang="zh-CN" sz="1400" kern="100">
                          <a:effectLst/>
                        </a:rPr>
                        <a:t>中注册实例数据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89967322"/>
                  </a:ext>
                </a:extLst>
              </a:tr>
              <a:tr h="680584">
                <a:tc>
                  <a:txBody>
                    <a:bodyPr/>
                    <a:lstStyle/>
                    <a:p>
                      <a:pPr algn="ctr">
                        <a:spcAft>
                          <a:spcPts val="0"/>
                        </a:spcAft>
                      </a:pPr>
                      <a:r>
                        <a:rPr lang="en-US" sz="1400" kern="10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void deregisterInstance(String serviceName, String groupName, String ip, int port, String clusterName)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取消</a:t>
                      </a:r>
                      <a:r>
                        <a:rPr lang="en-US" sz="1400" kern="100">
                          <a:effectLst/>
                        </a:rPr>
                        <a:t>Nacos</a:t>
                      </a:r>
                      <a:r>
                        <a:rPr lang="zh-CN" sz="1400" kern="100">
                          <a:effectLst/>
                        </a:rPr>
                        <a:t>中注册的实例数据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60946192"/>
                  </a:ext>
                </a:extLst>
              </a:tr>
              <a:tr h="453723">
                <a:tc>
                  <a:txBody>
                    <a:bodyPr/>
                    <a:lstStyle/>
                    <a:p>
                      <a:pPr algn="ctr">
                        <a:spcAft>
                          <a:spcPts val="0"/>
                        </a:spcAft>
                      </a:pPr>
                      <a:r>
                        <a:rPr lang="en-US" sz="1400" kern="10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List&lt;Instance&gt; getAllInstances(String serviceName, String groupName)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获取指定服务名称的实例数据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11029466"/>
                  </a:ext>
                </a:extLst>
              </a:tr>
              <a:tr h="453723">
                <a:tc>
                  <a:txBody>
                    <a:bodyPr/>
                    <a:lstStyle/>
                    <a:p>
                      <a:pPr algn="ctr">
                        <a:spcAft>
                          <a:spcPts val="0"/>
                        </a:spcAft>
                      </a:pPr>
                      <a:r>
                        <a:rPr lang="en-US" sz="1400" kern="10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List&lt;Instance&gt; selectInstances(String serviceName, String groupName, boolean healthy)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根据实例健康状态获取指定服务名称的实例数据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3224796"/>
                  </a:ext>
                </a:extLst>
              </a:tr>
              <a:tr h="453723">
                <a:tc>
                  <a:txBody>
                    <a:bodyPr/>
                    <a:lstStyle/>
                    <a:p>
                      <a:pPr algn="ctr">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void subscribe(String serviceName, String groupName, EventListener listener)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为实例创建订阅者，在实例更新时可以及时获取实例数据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0640084"/>
                  </a:ext>
                </a:extLst>
              </a:tr>
              <a:tr h="453723">
                <a:tc>
                  <a:txBody>
                    <a:bodyPr/>
                    <a:lstStyle/>
                    <a:p>
                      <a:pPr algn="ctr">
                        <a:spcAft>
                          <a:spcPts val="0"/>
                        </a:spcAft>
                      </a:pPr>
                      <a:r>
                        <a:rPr lang="en-US" sz="1400" kern="10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void unsubscribe(String serviceName, String groupName, EventListener listener)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取消实例订阅者</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30311747"/>
                  </a:ext>
                </a:extLst>
              </a:tr>
              <a:tr h="453723">
                <a:tc>
                  <a:txBody>
                    <a:bodyPr/>
                    <a:lstStyle/>
                    <a:p>
                      <a:pPr algn="ctr">
                        <a:spcAft>
                          <a:spcPts val="0"/>
                        </a:spcAft>
                      </a:pPr>
                      <a:r>
                        <a:rPr lang="en-US" sz="1400" kern="10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public List&lt;ServiceInfo&gt; getSubscribeServices() throws NacosException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普通</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获取所有实例订阅者数据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7625804"/>
                  </a:ext>
                </a:extLst>
              </a:tr>
            </a:tbl>
          </a:graphicData>
        </a:graphic>
      </p:graphicFrame>
    </p:spTree>
    <p:extLst>
      <p:ext uri="{BB962C8B-B14F-4D97-AF65-F5344CB8AC3E}">
        <p14:creationId xmlns:p14="http://schemas.microsoft.com/office/powerpoint/2010/main" val="2531153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微服务注册中心</a:t>
            </a:r>
            <a:endParaRPr lang="zh-CN" altLang="en-US"/>
          </a:p>
        </p:txBody>
      </p:sp>
      <p:sp>
        <p:nvSpPr>
          <p:cNvPr id="3" name="内容占位符 2"/>
          <p:cNvSpPr>
            <a:spLocks noGrp="1"/>
          </p:cNvSpPr>
          <p:nvPr>
            <p:ph idx="1"/>
          </p:nvPr>
        </p:nvSpPr>
        <p:spPr/>
        <p:txBody>
          <a:bodyPr/>
          <a:lstStyle/>
          <a:p>
            <a:r>
              <a:rPr lang="zh-CN" altLang="zh-CN"/>
              <a:t>为了更加合理的实现所有微服务节点的管理，就需要提供有统一的注册中心，每一个微服务启动后都自动的向注册中心中保存各自的配置信息，而后消费端可以根据指定的微服务的名称通过注册中心来查找其可用的节点信息，从而实现正确的调用</a:t>
            </a:r>
            <a:r>
              <a:rPr lang="zh-CN" altLang="zh-CN" smtClean="0"/>
              <a:t>，这</a:t>
            </a:r>
            <a:r>
              <a:rPr lang="zh-CN" altLang="zh-CN"/>
              <a:t>样即便微服务的节点数据发生了改变（地址修改、节点注销、动态扩容），只要注册中心存在，那么就不会影响到服务的正确调用。</a:t>
            </a:r>
          </a:p>
          <a:p>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04" y="2673349"/>
            <a:ext cx="11551179" cy="330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960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向</a:t>
            </a:r>
            <a:r>
              <a:rPr lang="en-US" altLang="zh-CN"/>
              <a:t>Nacos</a:t>
            </a:r>
            <a:r>
              <a:rPr lang="zh-CN" altLang="zh-CN"/>
              <a:t>服务器注册实例</a:t>
            </a:r>
            <a:endParaRPr lang="zh-CN" altLang="en-US"/>
          </a:p>
        </p:txBody>
      </p:sp>
      <p:graphicFrame>
        <p:nvGraphicFramePr>
          <p:cNvPr id="4" name="表格 3"/>
          <p:cNvGraphicFramePr>
            <a:graphicFrameLocks noGrp="1"/>
          </p:cNvGraphicFramePr>
          <p:nvPr>
            <p:extLst/>
          </p:nvPr>
        </p:nvGraphicFramePr>
        <p:xfrm>
          <a:off x="188966" y="849087"/>
          <a:ext cx="11825234" cy="5822646"/>
        </p:xfrm>
        <a:graphic>
          <a:graphicData uri="http://schemas.openxmlformats.org/drawingml/2006/table">
            <a:tbl>
              <a:tblPr firstRow="1" firstCol="1" lastRow="1" lastCol="1" bandRow="1" bandCol="1">
                <a:tableStyleId>{5940675A-B579-460E-94D1-54222C63F5DA}</a:tableStyleId>
              </a:tblPr>
              <a:tblGrid>
                <a:gridCol w="11825234">
                  <a:extLst>
                    <a:ext uri="{9D8B030D-6E8A-4147-A177-3AD203B41FA5}">
                      <a16:colId xmlns:a16="http://schemas.microsoft.com/office/drawing/2014/main" val="2037035257"/>
                    </a:ext>
                  </a:extLst>
                </a:gridCol>
              </a:tblGrid>
              <a:tr h="5822646">
                <a:tc>
                  <a:txBody>
                    <a:bodyPr/>
                    <a:lstStyle/>
                    <a:p>
                      <a:r>
                        <a:rPr lang="en-US" sz="1600">
                          <a:effectLst/>
                        </a:rPr>
                        <a:t>package com.yootk.nacos;</a:t>
                      </a:r>
                      <a:br>
                        <a:rPr lang="en-US" sz="1600">
                          <a:effectLst/>
                        </a:rPr>
                      </a:br>
                      <a:r>
                        <a:rPr lang="en-US" sz="1600">
                          <a:effectLst/>
                        </a:rPr>
                        <a:t>public class RegisterNacosInstance {</a:t>
                      </a:r>
                      <a:br>
                        <a:rPr lang="en-US" sz="1600">
                          <a:effectLst/>
                        </a:rPr>
                      </a:br>
                      <a:r>
                        <a:rPr lang="en-US" sz="1600">
                          <a:effectLst/>
                        </a:rPr>
                        <a:t>    public static final String NACOS_SERVER = "nacos-server:8848"; 	// </a:t>
                      </a:r>
                      <a:r>
                        <a:rPr lang="zh-CN" sz="1600">
                          <a:effectLst/>
                        </a:rPr>
                        <a:t>服务地址</a:t>
                      </a:r>
                      <a:r>
                        <a:rPr lang="en-US" sz="1600">
                          <a:effectLst/>
                        </a:rPr>
                        <a:t/>
                      </a:r>
                      <a:br>
                        <a:rPr lang="en-US" sz="1600">
                          <a:effectLst/>
                        </a:rPr>
                      </a:br>
                      <a:r>
                        <a:rPr lang="en-US" sz="1600">
                          <a:effectLst/>
                        </a:rPr>
                        <a:t>    public static final String NAMESPACE = "42c28064-0f1a-4240-bf19-e825bf36f7ab";</a:t>
                      </a:r>
                      <a:br>
                        <a:rPr lang="en-US" sz="1600">
                          <a:effectLst/>
                        </a:rPr>
                      </a:br>
                      <a:r>
                        <a:rPr lang="en-US" sz="1600">
                          <a:effectLst/>
                        </a:rPr>
                        <a:t>    public static void main(String[] args) throws Exception {</a:t>
                      </a:r>
                      <a:br>
                        <a:rPr lang="en-US" sz="1600">
                          <a:effectLst/>
                        </a:rPr>
                      </a:br>
                      <a:r>
                        <a:rPr lang="en-US" sz="1600">
                          <a:effectLst/>
                        </a:rPr>
                        <a:t>        Properties properties = new Properties();			// Nacos</a:t>
                      </a:r>
                      <a:r>
                        <a:rPr lang="zh-CN" sz="1600">
                          <a:effectLst/>
                        </a:rPr>
                        <a:t>属性配置</a:t>
                      </a:r>
                      <a:r>
                        <a:rPr lang="en-US" sz="1600">
                          <a:effectLst/>
                        </a:rPr>
                        <a:t/>
                      </a:r>
                      <a:br>
                        <a:rPr lang="en-US" sz="1600">
                          <a:effectLst/>
                        </a:rPr>
                      </a:br>
                      <a:r>
                        <a:rPr lang="en-US" sz="1600">
                          <a:effectLst/>
                        </a:rPr>
                        <a:t>        properties.put(PropertyKeyConst.SERVER_ADDR, NACOS_SERVER); 	// </a:t>
                      </a:r>
                      <a:r>
                        <a:rPr lang="zh-CN" sz="1600">
                          <a:effectLst/>
                        </a:rPr>
                        <a:t>服务地址</a:t>
                      </a:r>
                      <a:r>
                        <a:rPr lang="en-US" sz="1600">
                          <a:effectLst/>
                        </a:rPr>
                        <a:t/>
                      </a:r>
                      <a:br>
                        <a:rPr lang="en-US" sz="1600">
                          <a:effectLst/>
                        </a:rPr>
                      </a:br>
                      <a:r>
                        <a:rPr lang="en-US" sz="1600">
                          <a:effectLst/>
                        </a:rPr>
                        <a:t>        properties.put(PropertyKeyConst.NAMESPACE, NAMESPACE); 	// </a:t>
                      </a:r>
                      <a:r>
                        <a:rPr lang="zh-CN" sz="1600">
                          <a:effectLst/>
                        </a:rPr>
                        <a:t>命名空间</a:t>
                      </a:r>
                      <a:r>
                        <a:rPr lang="en-US" sz="1600">
                          <a:effectLst/>
                        </a:rPr>
                        <a:t/>
                      </a:r>
                      <a:br>
                        <a:rPr lang="en-US" sz="1600">
                          <a:effectLst/>
                        </a:rPr>
                      </a:br>
                      <a:r>
                        <a:rPr lang="en-US" sz="1600">
                          <a:effectLst/>
                        </a:rPr>
                        <a:t>        NamingService naming = NamingFactory.createNamingService(properties);</a:t>
                      </a:r>
                      <a:br>
                        <a:rPr lang="en-US" sz="1600">
                          <a:effectLst/>
                        </a:rPr>
                      </a:br>
                      <a:r>
                        <a:rPr lang="en-US" sz="1600">
                          <a:effectLst/>
                        </a:rPr>
                        <a:t>        // </a:t>
                      </a:r>
                      <a:r>
                        <a:rPr lang="zh-CN" sz="1600">
                          <a:effectLst/>
                        </a:rPr>
                        <a:t>相同的服务可以部署在不同的节点之中，依靠集群区分不同的服务机房</a:t>
                      </a:r>
                      <a:r>
                        <a:rPr lang="en-US" sz="1600">
                          <a:effectLst/>
                        </a:rPr>
                        <a:t/>
                      </a:r>
                      <a:br>
                        <a:rPr lang="en-US" sz="1600">
                          <a:effectLst/>
                        </a:rPr>
                      </a:br>
                      <a:r>
                        <a:rPr lang="en-US" sz="1600">
                          <a:effectLst/>
                        </a:rPr>
                        <a:t>        naming.registerInstance("micro.provider.dept", "MICROCLOUD_GROUP",</a:t>
                      </a:r>
                      <a:br>
                        <a:rPr lang="en-US" sz="1600">
                          <a:effectLst/>
                        </a:rPr>
                      </a:br>
                      <a:r>
                        <a:rPr lang="en-US" sz="1600">
                          <a:effectLst/>
                        </a:rPr>
                        <a:t>		"192.168.9.19",  8888, "DeptProviderCluster");</a:t>
                      </a:r>
                      <a:br>
                        <a:rPr lang="en-US" sz="1600">
                          <a:effectLst/>
                        </a:rPr>
                      </a:br>
                      <a:r>
                        <a:rPr lang="en-US" sz="1600">
                          <a:effectLst/>
                        </a:rPr>
                        <a:t>        TimeUnit.SECONDS.sleep(Long.MAX_VALUE); 			// </a:t>
                      </a:r>
                      <a:r>
                        <a:rPr lang="zh-CN" sz="1600">
                          <a:effectLst/>
                        </a:rPr>
                        <a:t>服务关闭会实例消失</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270824001"/>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2800" y="4121720"/>
            <a:ext cx="7353300" cy="251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486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获取全部实例</a:t>
            </a:r>
            <a:endParaRPr lang="zh-CN" altLang="en-US"/>
          </a:p>
        </p:txBody>
      </p:sp>
      <p:graphicFrame>
        <p:nvGraphicFramePr>
          <p:cNvPr id="4" name="表格 3"/>
          <p:cNvGraphicFramePr>
            <a:graphicFrameLocks noGrp="1"/>
          </p:cNvGraphicFramePr>
          <p:nvPr>
            <p:extLst/>
          </p:nvPr>
        </p:nvGraphicFramePr>
        <p:xfrm>
          <a:off x="189706" y="849087"/>
          <a:ext cx="11816027" cy="5864975"/>
        </p:xfrm>
        <a:graphic>
          <a:graphicData uri="http://schemas.openxmlformats.org/drawingml/2006/table">
            <a:tbl>
              <a:tblPr firstRow="1" firstCol="1" lastRow="1" lastCol="1" bandRow="1" bandCol="1">
                <a:tableStyleId>{5940675A-B579-460E-94D1-54222C63F5DA}</a:tableStyleId>
              </a:tblPr>
              <a:tblGrid>
                <a:gridCol w="1960827">
                  <a:extLst>
                    <a:ext uri="{9D8B030D-6E8A-4147-A177-3AD203B41FA5}">
                      <a16:colId xmlns:a16="http://schemas.microsoft.com/office/drawing/2014/main" val="2104234288"/>
                    </a:ext>
                  </a:extLst>
                </a:gridCol>
                <a:gridCol w="5867400">
                  <a:extLst>
                    <a:ext uri="{9D8B030D-6E8A-4147-A177-3AD203B41FA5}">
                      <a16:colId xmlns:a16="http://schemas.microsoft.com/office/drawing/2014/main" val="2061118002"/>
                    </a:ext>
                  </a:extLst>
                </a:gridCol>
                <a:gridCol w="3987800">
                  <a:extLst>
                    <a:ext uri="{9D8B030D-6E8A-4147-A177-3AD203B41FA5}">
                      <a16:colId xmlns:a16="http://schemas.microsoft.com/office/drawing/2014/main" val="1832504407"/>
                    </a:ext>
                  </a:extLst>
                </a:gridCol>
              </a:tblGrid>
              <a:tr h="3475544">
                <a:tc gridSpan="3">
                  <a:txBody>
                    <a:bodyPr/>
                    <a:lstStyle/>
                    <a:p>
                      <a:r>
                        <a:rPr lang="en-US" sz="1400">
                          <a:effectLst/>
                        </a:rPr>
                        <a:t>package com.yootk.nacos;</a:t>
                      </a:r>
                      <a:br>
                        <a:rPr lang="en-US" sz="1400">
                          <a:effectLst/>
                        </a:rPr>
                      </a:br>
                      <a:r>
                        <a:rPr lang="en-US" sz="1400">
                          <a:effectLst/>
                        </a:rPr>
                        <a:t>public class NacosInstanceList {</a:t>
                      </a:r>
                      <a:br>
                        <a:rPr lang="en-US" sz="1400">
                          <a:effectLst/>
                        </a:rPr>
                      </a:br>
                      <a:r>
                        <a:rPr lang="en-US" sz="1400">
                          <a:effectLst/>
                        </a:rPr>
                        <a:t>    public static final String NACOS_SERVER = "nacos-server:8848"; 	// </a:t>
                      </a:r>
                      <a:r>
                        <a:rPr lang="zh-CN" sz="1400">
                          <a:effectLst/>
                        </a:rPr>
                        <a:t>服务地址</a:t>
                      </a:r>
                      <a:r>
                        <a:rPr lang="en-US" sz="1400">
                          <a:effectLst/>
                        </a:rPr>
                        <a:t/>
                      </a:r>
                      <a:br>
                        <a:rPr lang="en-US" sz="1400">
                          <a:effectLst/>
                        </a:rPr>
                      </a:br>
                      <a:r>
                        <a:rPr lang="en-US" sz="1400">
                          <a:effectLst/>
                        </a:rPr>
                        <a:t>    public static final String NAMESPACE = "42c28064-0f1a-4240-bf19-e825bf36f7ab";</a:t>
                      </a:r>
                      <a:br>
                        <a:rPr lang="en-US" sz="1400">
                          <a:effectLst/>
                        </a:rPr>
                      </a:br>
                      <a:r>
                        <a:rPr lang="en-US" sz="1400">
                          <a:effectLst/>
                        </a:rPr>
                        <a:t>    public static void main(String[] args) throws Exception {</a:t>
                      </a:r>
                      <a:br>
                        <a:rPr lang="en-US" sz="1400">
                          <a:effectLst/>
                        </a:rPr>
                      </a:br>
                      <a:r>
                        <a:rPr lang="en-US" sz="1400">
                          <a:effectLst/>
                        </a:rPr>
                        <a:t>        Properties properties = new Properties();			// Nacos</a:t>
                      </a:r>
                      <a:r>
                        <a:rPr lang="zh-CN" sz="1400">
                          <a:effectLst/>
                        </a:rPr>
                        <a:t>属性配置</a:t>
                      </a:r>
                      <a:r>
                        <a:rPr lang="en-US" sz="1400">
                          <a:effectLst/>
                        </a:rPr>
                        <a:t/>
                      </a:r>
                      <a:br>
                        <a:rPr lang="en-US" sz="1400">
                          <a:effectLst/>
                        </a:rPr>
                      </a:br>
                      <a:r>
                        <a:rPr lang="en-US" sz="1400">
                          <a:effectLst/>
                        </a:rPr>
                        <a:t>        properties.put(PropertyKeyConst.SERVER_ADDR, NACOS_SERVER); 	// </a:t>
                      </a:r>
                      <a:r>
                        <a:rPr lang="zh-CN" sz="1400">
                          <a:effectLst/>
                        </a:rPr>
                        <a:t>服务地址</a:t>
                      </a:r>
                      <a:r>
                        <a:rPr lang="en-US" sz="1400">
                          <a:effectLst/>
                        </a:rPr>
                        <a:t/>
                      </a:r>
                      <a:br>
                        <a:rPr lang="en-US" sz="1400">
                          <a:effectLst/>
                        </a:rPr>
                      </a:br>
                      <a:r>
                        <a:rPr lang="en-US" sz="1400">
                          <a:effectLst/>
                        </a:rPr>
                        <a:t>        properties.put(PropertyKeyConst.NAMESPACE, NAMESPACE); 	// </a:t>
                      </a:r>
                      <a:r>
                        <a:rPr lang="zh-CN" sz="1400">
                          <a:effectLst/>
                        </a:rPr>
                        <a:t>命名空间</a:t>
                      </a:r>
                      <a:r>
                        <a:rPr lang="en-US" sz="1400">
                          <a:effectLst/>
                        </a:rPr>
                        <a:t/>
                      </a:r>
                      <a:br>
                        <a:rPr lang="en-US" sz="1400">
                          <a:effectLst/>
                        </a:rPr>
                      </a:br>
                      <a:r>
                        <a:rPr lang="en-US" sz="1400">
                          <a:effectLst/>
                        </a:rPr>
                        <a:t>        NamingService naming = NamingFactory.createNamingService(properties);</a:t>
                      </a:r>
                      <a:br>
                        <a:rPr lang="en-US" sz="1400">
                          <a:effectLst/>
                        </a:rPr>
                      </a:br>
                      <a:r>
                        <a:rPr lang="en-US" sz="1400">
                          <a:effectLst/>
                        </a:rPr>
                        <a:t>        List&lt;Instance&gt; instances = naming.getAllInstances</a:t>
                      </a:r>
                      <a:r>
                        <a:rPr lang="en-US" sz="1400" smtClean="0">
                          <a:effectLst/>
                        </a:rPr>
                        <a:t>("</a:t>
                      </a:r>
                      <a:r>
                        <a:rPr lang="en-US" sz="1400">
                          <a:effectLst/>
                        </a:rPr>
                        <a:t>micro.provider.dept", "MICROCLOUD_GROUP");	// </a:t>
                      </a:r>
                      <a:r>
                        <a:rPr lang="zh-CN" sz="1400">
                          <a:effectLst/>
                        </a:rPr>
                        <a:t>获取实例列表</a:t>
                      </a:r>
                      <a:r>
                        <a:rPr lang="en-US" sz="1400">
                          <a:effectLst/>
                        </a:rPr>
                        <a:t/>
                      </a:r>
                      <a:br>
                        <a:rPr lang="en-US" sz="1400">
                          <a:effectLst/>
                        </a:rPr>
                      </a:br>
                      <a:r>
                        <a:rPr lang="en-US" sz="1400">
                          <a:effectLst/>
                        </a:rPr>
                        <a:t>        for (Instance instance : instances) { 			// </a:t>
                      </a:r>
                      <a:r>
                        <a:rPr lang="zh-CN" sz="1400">
                          <a:effectLst/>
                        </a:rPr>
                        <a:t>实例迭代</a:t>
                      </a:r>
                      <a:r>
                        <a:rPr lang="en-US" sz="1400">
                          <a:effectLst/>
                        </a:rPr>
                        <a:t/>
                      </a:r>
                      <a:br>
                        <a:rPr lang="en-US" sz="1400">
                          <a:effectLst/>
                        </a:rPr>
                      </a:br>
                      <a:r>
                        <a:rPr lang="en-US" sz="1400">
                          <a:effectLst/>
                        </a:rPr>
                        <a:t>            System.err.println(instance); 				// </a:t>
                      </a:r>
                      <a:r>
                        <a:rPr lang="zh-CN" sz="1400">
                          <a:effectLst/>
                        </a:rPr>
                        <a:t>输出实例数据</a:t>
                      </a:r>
                      <a:r>
                        <a:rPr lang="en-US" sz="1400">
                          <a:effectLst/>
                        </a:rPr>
                        <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8391081"/>
                  </a:ext>
                </a:extLst>
              </a:tr>
              <a:tr h="217221">
                <a:tc rowSpan="11">
                  <a:txBody>
                    <a:bodyPr/>
                    <a:lstStyle/>
                    <a:p>
                      <a:pPr algn="just">
                        <a:spcAft>
                          <a:spcPts val="0"/>
                        </a:spcAft>
                      </a:pPr>
                      <a:r>
                        <a:rPr lang="zh-CN" sz="1400" kern="100">
                          <a:effectLst/>
                        </a:rPr>
                        <a:t>程序执行结果（随机一个实例数据）：</a:t>
                      </a:r>
                      <a:endParaRPr lang="zh-CN" sz="1400" kern="100">
                        <a:effectLst/>
                        <a:latin typeface="Times New Roman" panose="02020603050405020304" pitchFamily="18" charset="0"/>
                        <a:ea typeface="宋体" panose="02010600030101010101" pitchFamily="2" charset="-122"/>
                      </a:endParaRPr>
                    </a:p>
                  </a:txBody>
                  <a:tcPr marL="68580" marR="68580" marT="0" marB="0"/>
                </a:tc>
                <a:tc rowSpan="11">
                  <a:txBody>
                    <a:bodyPr/>
                    <a:lstStyle/>
                    <a:p>
                      <a:r>
                        <a:rPr lang="en-US" sz="1400">
                          <a:effectLst/>
                        </a:rPr>
                        <a:t>Instance{</a:t>
                      </a:r>
                      <a:br>
                        <a:rPr lang="en-US" sz="1400">
                          <a:effectLst/>
                        </a:rPr>
                      </a:br>
                      <a:r>
                        <a:rPr lang="en-US" sz="1400">
                          <a:effectLst/>
                        </a:rPr>
                        <a:t>  instanceId='null', </a:t>
                      </a:r>
                      <a:br>
                        <a:rPr lang="en-US" sz="1400">
                          <a:effectLst/>
                        </a:rPr>
                      </a:br>
                      <a:r>
                        <a:rPr lang="en-US" sz="1400">
                          <a:effectLst/>
                        </a:rPr>
                        <a:t>  ip='192.168.9.19', </a:t>
                      </a:r>
                      <a:br>
                        <a:rPr lang="en-US" sz="1400">
                          <a:effectLst/>
                        </a:rPr>
                      </a:br>
                      <a:r>
                        <a:rPr lang="en-US" sz="1400">
                          <a:effectLst/>
                        </a:rPr>
                        <a:t>  port=8888, </a:t>
                      </a:r>
                      <a:br>
                        <a:rPr lang="en-US" sz="1400">
                          <a:effectLst/>
                        </a:rPr>
                      </a:br>
                      <a:r>
                        <a:rPr lang="en-US" sz="1400">
                          <a:effectLst/>
                        </a:rPr>
                        <a:t>  weight=1.0, </a:t>
                      </a:r>
                      <a:br>
                        <a:rPr lang="en-US" sz="1400">
                          <a:effectLst/>
                        </a:rPr>
                      </a:br>
                      <a:r>
                        <a:rPr lang="en-US" sz="1400">
                          <a:effectLst/>
                        </a:rPr>
                        <a:t>  healthy=true, </a:t>
                      </a:r>
                      <a:br>
                        <a:rPr lang="en-US" sz="1400">
                          <a:effectLst/>
                        </a:rPr>
                      </a:br>
                      <a:r>
                        <a:rPr lang="en-US" sz="1400">
                          <a:effectLst/>
                        </a:rPr>
                        <a:t>  enabled=true, </a:t>
                      </a:r>
                      <a:br>
                        <a:rPr lang="en-US" sz="1400">
                          <a:effectLst/>
                        </a:rPr>
                      </a:br>
                      <a:r>
                        <a:rPr lang="en-US" sz="1400">
                          <a:effectLst/>
                        </a:rPr>
                        <a:t>  ephemeral=true, </a:t>
                      </a:r>
                      <a:br>
                        <a:rPr lang="en-US" sz="1400">
                          <a:effectLst/>
                        </a:rPr>
                      </a:br>
                      <a:r>
                        <a:rPr lang="en-US" sz="1400">
                          <a:effectLst/>
                        </a:rPr>
                        <a:t>  clusterName='DeptProviderMuyanCluster', </a:t>
                      </a:r>
                      <a:br>
                        <a:rPr lang="en-US" sz="1400">
                          <a:effectLst/>
                        </a:rPr>
                      </a:br>
                      <a:r>
                        <a:rPr lang="en-US" sz="1400">
                          <a:effectLst/>
                        </a:rPr>
                        <a:t>  serviceName='MICROCLOUD_GROUP@@micro.provider.dept', </a:t>
                      </a:r>
                      <a:br>
                        <a:rPr lang="en-US" sz="1400">
                          <a:effectLst/>
                        </a:rPr>
                      </a:br>
                      <a:r>
                        <a:rPr lang="en-US" sz="1400">
                          <a:effectLst/>
                        </a:rPr>
                        <a:t>  metadata={}}</a:t>
                      </a:r>
                      <a:endParaRPr lang="zh-CN" sz="1400">
                        <a:effectLst/>
                        <a:latin typeface="Times New Roman" panose="02020603050405020304" pitchFamily="18" charset="0"/>
                      </a:endParaRPr>
                    </a:p>
                  </a:txBody>
                  <a:tcPr marL="68580" marR="68580" marT="0" marB="0"/>
                </a:tc>
                <a:tc>
                  <a:txBody>
                    <a:bodyPr/>
                    <a:lstStyle/>
                    <a:p>
                      <a:pPr algn="just">
                        <a:spcAft>
                          <a:spcPts val="0"/>
                        </a:spcAft>
                      </a:pPr>
                      <a:r>
                        <a:rPr lang="zh-CN" sz="1400" kern="100">
                          <a:effectLst/>
                        </a:rPr>
                        <a:t>实例数据（</a:t>
                      </a:r>
                      <a:r>
                        <a:rPr lang="en-US" sz="1400" kern="100">
                          <a:effectLst/>
                        </a:rPr>
                        <a:t>toString()</a:t>
                      </a:r>
                      <a:r>
                        <a:rPr lang="zh-CN" sz="1400" kern="100">
                          <a:effectLst/>
                        </a:rPr>
                        <a:t>输出）</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21336327"/>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实例</a:t>
                      </a:r>
                      <a:r>
                        <a:rPr lang="en-US" sz="1400" kern="100">
                          <a:effectLst/>
                        </a:rPr>
                        <a:t>ID</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78745459"/>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节点注册地址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53444336"/>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节点注册端口</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1737235"/>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节点权重</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0323288"/>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节点健康</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61866553"/>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节点启用</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5529230"/>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瞬时节点</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7914011"/>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集群名称</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69552723"/>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服务名称</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42246207"/>
                  </a:ext>
                </a:extLst>
              </a:tr>
              <a:tr h="217221">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zh-CN" sz="1400" kern="100">
                          <a:effectLst/>
                        </a:rPr>
                        <a:t>实例元数据</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57134274"/>
                  </a:ext>
                </a:extLst>
              </a:tr>
            </a:tbl>
          </a:graphicData>
        </a:graphic>
      </p:graphicFrame>
    </p:spTree>
    <p:extLst>
      <p:ext uri="{BB962C8B-B14F-4D97-AF65-F5344CB8AC3E}">
        <p14:creationId xmlns:p14="http://schemas.microsoft.com/office/powerpoint/2010/main" val="3380661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实例订阅监听</a:t>
            </a:r>
            <a:endParaRPr lang="zh-CN" altLang="en-US"/>
          </a:p>
        </p:txBody>
      </p:sp>
      <p:graphicFrame>
        <p:nvGraphicFramePr>
          <p:cNvPr id="4" name="表格 3"/>
          <p:cNvGraphicFramePr>
            <a:graphicFrameLocks noGrp="1"/>
          </p:cNvGraphicFramePr>
          <p:nvPr>
            <p:extLst/>
          </p:nvPr>
        </p:nvGraphicFramePr>
        <p:xfrm>
          <a:off x="170338" y="849086"/>
          <a:ext cx="11813381" cy="5805713"/>
        </p:xfrm>
        <a:graphic>
          <a:graphicData uri="http://schemas.openxmlformats.org/drawingml/2006/table">
            <a:tbl>
              <a:tblPr firstRow="1" firstCol="1" lastRow="1" lastCol="1" bandRow="1" bandCol="1">
                <a:tableStyleId>{5940675A-B579-460E-94D1-54222C63F5DA}</a:tableStyleId>
              </a:tblPr>
              <a:tblGrid>
                <a:gridCol w="11813381">
                  <a:extLst>
                    <a:ext uri="{9D8B030D-6E8A-4147-A177-3AD203B41FA5}">
                      <a16:colId xmlns:a16="http://schemas.microsoft.com/office/drawing/2014/main" val="2168382024"/>
                    </a:ext>
                  </a:extLst>
                </a:gridCol>
              </a:tblGrid>
              <a:tr h="5805713">
                <a:tc>
                  <a:txBody>
                    <a:bodyPr/>
                    <a:lstStyle/>
                    <a:p>
                      <a:r>
                        <a:rPr lang="en-US" sz="1400">
                          <a:effectLst/>
                        </a:rPr>
                        <a:t>package com.yootk.nacos;</a:t>
                      </a:r>
                      <a:br>
                        <a:rPr lang="en-US" sz="1400">
                          <a:effectLst/>
                        </a:rPr>
                      </a:br>
                      <a:r>
                        <a:rPr lang="en-US" sz="1400">
                          <a:effectLst/>
                        </a:rPr>
                        <a:t>public class NacosInstanceListener {</a:t>
                      </a:r>
                      <a:br>
                        <a:rPr lang="en-US" sz="1400">
                          <a:effectLst/>
                        </a:rPr>
                      </a:br>
                      <a:r>
                        <a:rPr lang="en-US" sz="1400">
                          <a:effectLst/>
                        </a:rPr>
                        <a:t>    public static final String NACOS_SERVER = "nacos-server:8848"; 	// </a:t>
                      </a:r>
                      <a:r>
                        <a:rPr lang="zh-CN" sz="1400">
                          <a:effectLst/>
                        </a:rPr>
                        <a:t>服务地址</a:t>
                      </a:r>
                      <a:r>
                        <a:rPr lang="en-US" sz="1400">
                          <a:effectLst/>
                        </a:rPr>
                        <a:t/>
                      </a:r>
                      <a:br>
                        <a:rPr lang="en-US" sz="1400">
                          <a:effectLst/>
                        </a:rPr>
                      </a:br>
                      <a:r>
                        <a:rPr lang="en-US" sz="1400">
                          <a:effectLst/>
                        </a:rPr>
                        <a:t>    public static final String NAMESPACE = "42c28064-0f1a-4240-bf19-e825bf36f7ab";</a:t>
                      </a:r>
                      <a:br>
                        <a:rPr lang="en-US" sz="1400">
                          <a:effectLst/>
                        </a:rPr>
                      </a:br>
                      <a:r>
                        <a:rPr lang="en-US" sz="1400">
                          <a:effectLst/>
                        </a:rPr>
                        <a:t>    public static void main(String[] args) throws Exception {</a:t>
                      </a:r>
                      <a:br>
                        <a:rPr lang="en-US" sz="1400">
                          <a:effectLst/>
                        </a:rPr>
                      </a:br>
                      <a:r>
                        <a:rPr lang="en-US" sz="1400">
                          <a:effectLst/>
                        </a:rPr>
                        <a:t>        Properties properties = new Properties();			// Nacos</a:t>
                      </a:r>
                      <a:r>
                        <a:rPr lang="zh-CN" sz="1400">
                          <a:effectLst/>
                        </a:rPr>
                        <a:t>属性配置</a:t>
                      </a:r>
                      <a:r>
                        <a:rPr lang="en-US" sz="1400">
                          <a:effectLst/>
                        </a:rPr>
                        <a:t/>
                      </a:r>
                      <a:br>
                        <a:rPr lang="en-US" sz="1400">
                          <a:effectLst/>
                        </a:rPr>
                      </a:br>
                      <a:r>
                        <a:rPr lang="en-US" sz="1400">
                          <a:effectLst/>
                        </a:rPr>
                        <a:t>        properties.put(PropertyKeyConst.SERVER_ADDR, NACOS_SERVER); // </a:t>
                      </a:r>
                      <a:r>
                        <a:rPr lang="zh-CN" sz="1400">
                          <a:effectLst/>
                        </a:rPr>
                        <a:t>服务地址</a:t>
                      </a:r>
                      <a:r>
                        <a:rPr lang="en-US" sz="1400">
                          <a:effectLst/>
                        </a:rPr>
                        <a:t/>
                      </a:r>
                      <a:br>
                        <a:rPr lang="en-US" sz="1400">
                          <a:effectLst/>
                        </a:rPr>
                      </a:br>
                      <a:r>
                        <a:rPr lang="en-US" sz="1400">
                          <a:effectLst/>
                        </a:rPr>
                        <a:t>        properties.put(PropertyKeyConst.NAMESPACE, NAMESPACE); 	// </a:t>
                      </a:r>
                      <a:r>
                        <a:rPr lang="zh-CN" sz="1400">
                          <a:effectLst/>
                        </a:rPr>
                        <a:t>命名空间</a:t>
                      </a:r>
                      <a:r>
                        <a:rPr lang="en-US" sz="1400">
                          <a:effectLst/>
                        </a:rPr>
                        <a:t/>
                      </a:r>
                      <a:br>
                        <a:rPr lang="en-US" sz="1400">
                          <a:effectLst/>
                        </a:rPr>
                      </a:br>
                      <a:r>
                        <a:rPr lang="en-US" sz="1400">
                          <a:effectLst/>
                        </a:rPr>
                        <a:t>        NamingService naming = NamingFactory.createNamingService(properties);</a:t>
                      </a:r>
                      <a:br>
                        <a:rPr lang="en-US" sz="1400">
                          <a:effectLst/>
                        </a:rPr>
                      </a:br>
                      <a:r>
                        <a:rPr lang="en-US" sz="1400">
                          <a:effectLst/>
                        </a:rPr>
                        <a:t>        naming.subscribe("micro.provider.dept", "MICROCLOUD_GROUP", 	event -&gt; { 						// </a:t>
                      </a:r>
                      <a:r>
                        <a:rPr lang="zh-CN" sz="1400">
                          <a:effectLst/>
                        </a:rPr>
                        <a:t>监听指定服务</a:t>
                      </a:r>
                      <a:r>
                        <a:rPr lang="en-US" sz="1400">
                          <a:effectLst/>
                        </a:rPr>
                        <a:t/>
                      </a:r>
                      <a:br>
                        <a:rPr lang="en-US" sz="1400">
                          <a:effectLst/>
                        </a:rPr>
                      </a:br>
                      <a:r>
                        <a:rPr lang="en-US" sz="1400">
                          <a:effectLst/>
                        </a:rPr>
                        <a:t>            if (event instanceof NamingEvent) { 			// </a:t>
                      </a:r>
                      <a:r>
                        <a:rPr lang="zh-CN" sz="1400">
                          <a:effectLst/>
                        </a:rPr>
                        <a:t>事件类型</a:t>
                      </a:r>
                      <a:r>
                        <a:rPr lang="en-US" sz="1400">
                          <a:effectLst/>
                        </a:rPr>
                        <a:t/>
                      </a:r>
                      <a:br>
                        <a:rPr lang="en-US" sz="1400">
                          <a:effectLst/>
                        </a:rPr>
                      </a:br>
                      <a:r>
                        <a:rPr lang="en-US" sz="1400">
                          <a:effectLst/>
                        </a:rPr>
                        <a:t>                System.out.println(((NamingEvent) event).getServiceName()); // </a:t>
                      </a:r>
                      <a:r>
                        <a:rPr lang="zh-CN" sz="1400">
                          <a:effectLst/>
                        </a:rPr>
                        <a:t>服务名称</a:t>
                      </a:r>
                      <a:r>
                        <a:rPr lang="en-US" sz="1400">
                          <a:effectLst/>
                        </a:rPr>
                        <a:t/>
                      </a:r>
                      <a:br>
                        <a:rPr lang="en-US" sz="1400">
                          <a:effectLst/>
                        </a:rPr>
                      </a:br>
                      <a:r>
                        <a:rPr lang="en-US" sz="1400">
                          <a:effectLst/>
                        </a:rPr>
                        <a:t>                System.out.println(((NamingEvent) event).getInstances()); // </a:t>
                      </a:r>
                      <a:r>
                        <a:rPr lang="zh-CN" sz="1400">
                          <a:effectLst/>
                        </a:rPr>
                        <a:t>服务实例</a:t>
                      </a:r>
                      <a:r>
                        <a:rPr lang="en-US" sz="1400">
                          <a:effectLst/>
                        </a:rPr>
                        <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        TimeUnit.SECONDS.sleep(Long.MAX_VALUE); 			// </a:t>
                      </a:r>
                      <a:r>
                        <a:rPr lang="zh-CN" sz="1400">
                          <a:effectLst/>
                        </a:rPr>
                        <a:t>持续监听</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890571668"/>
                  </a:ext>
                </a:extLst>
              </a:tr>
            </a:tbl>
          </a:graphicData>
        </a:graphic>
      </p:graphicFrame>
    </p:spTree>
    <p:extLst>
      <p:ext uri="{BB962C8B-B14F-4D97-AF65-F5344CB8AC3E}">
        <p14:creationId xmlns:p14="http://schemas.microsoft.com/office/powerpoint/2010/main" val="96683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开放平台</a:t>
            </a:r>
            <a:endParaRPr lang="zh-CN" altLang="en-US"/>
          </a:p>
        </p:txBody>
      </p:sp>
      <p:sp>
        <p:nvSpPr>
          <p:cNvPr id="3" name="内容占位符 2"/>
          <p:cNvSpPr>
            <a:spLocks noGrp="1"/>
          </p:cNvSpPr>
          <p:nvPr>
            <p:ph idx="1"/>
          </p:nvPr>
        </p:nvSpPr>
        <p:spPr/>
        <p:txBody>
          <a:bodyPr/>
          <a:lstStyle/>
          <a:p>
            <a:r>
              <a:rPr lang="zh-CN" altLang="zh-CN"/>
              <a:t>除了使用“</a:t>
            </a:r>
            <a:r>
              <a:rPr lang="en-US" altLang="zh-CN"/>
              <a:t>nacos-client</a:t>
            </a:r>
            <a:r>
              <a:rPr lang="zh-CN" altLang="zh-CN"/>
              <a:t>”依赖库实现</a:t>
            </a:r>
            <a:r>
              <a:rPr lang="en-US" altLang="zh-CN"/>
              <a:t>Nacos</a:t>
            </a:r>
            <a:r>
              <a:rPr lang="zh-CN" altLang="zh-CN"/>
              <a:t>数据管理之外，也可以利用</a:t>
            </a:r>
            <a:r>
              <a:rPr lang="en-US" altLang="zh-CN"/>
              <a:t>Nacos</a:t>
            </a:r>
            <a:r>
              <a:rPr lang="zh-CN" altLang="zh-CN"/>
              <a:t>提供的开放平台基于</a:t>
            </a:r>
            <a:r>
              <a:rPr lang="en-US" altLang="zh-CN"/>
              <a:t>REST</a:t>
            </a:r>
            <a:r>
              <a:rPr lang="zh-CN" altLang="zh-CN"/>
              <a:t>接口的形式实现数据的处理操</a:t>
            </a:r>
            <a:r>
              <a:rPr lang="zh-CN" altLang="zh-CN" smtClean="0"/>
              <a:t>作</a:t>
            </a:r>
            <a:r>
              <a:rPr lang="zh-CN" altLang="en-US" smtClean="0"/>
              <a:t>，</a:t>
            </a:r>
            <a:r>
              <a:rPr lang="zh-CN" altLang="zh-CN"/>
              <a:t>这样就可以使用任何的异构平台实现</a:t>
            </a:r>
            <a:r>
              <a:rPr lang="en-US" altLang="zh-CN"/>
              <a:t>Nacos</a:t>
            </a:r>
            <a:r>
              <a:rPr lang="zh-CN" altLang="zh-CN"/>
              <a:t>数据操作。</a:t>
            </a:r>
            <a:endParaRPr lang="zh-CN" altLang="en-US"/>
          </a:p>
        </p:txBody>
      </p:sp>
      <p:graphicFrame>
        <p:nvGraphicFramePr>
          <p:cNvPr id="4" name="表格 3"/>
          <p:cNvGraphicFramePr>
            <a:graphicFrameLocks noGrp="1"/>
          </p:cNvGraphicFramePr>
          <p:nvPr>
            <p:extLst/>
          </p:nvPr>
        </p:nvGraphicFramePr>
        <p:xfrm>
          <a:off x="327817" y="1973264"/>
          <a:ext cx="11432382" cy="4683675"/>
        </p:xfrm>
        <a:graphic>
          <a:graphicData uri="http://schemas.openxmlformats.org/drawingml/2006/table">
            <a:tbl>
              <a:tblPr firstRow="1" firstCol="1" lastRow="1" lastCol="1" bandRow="1" bandCol="1">
                <a:tableStyleId>{5940675A-B579-460E-94D1-54222C63F5DA}</a:tableStyleId>
              </a:tblPr>
              <a:tblGrid>
                <a:gridCol w="635000">
                  <a:extLst>
                    <a:ext uri="{9D8B030D-6E8A-4147-A177-3AD203B41FA5}">
                      <a16:colId xmlns:a16="http://schemas.microsoft.com/office/drawing/2014/main" val="2387756866"/>
                    </a:ext>
                  </a:extLst>
                </a:gridCol>
                <a:gridCol w="1298540">
                  <a:extLst>
                    <a:ext uri="{9D8B030D-6E8A-4147-A177-3AD203B41FA5}">
                      <a16:colId xmlns:a16="http://schemas.microsoft.com/office/drawing/2014/main" val="3304742903"/>
                    </a:ext>
                  </a:extLst>
                </a:gridCol>
                <a:gridCol w="1323512">
                  <a:extLst>
                    <a:ext uri="{9D8B030D-6E8A-4147-A177-3AD203B41FA5}">
                      <a16:colId xmlns:a16="http://schemas.microsoft.com/office/drawing/2014/main" val="626096160"/>
                    </a:ext>
                  </a:extLst>
                </a:gridCol>
                <a:gridCol w="3148840">
                  <a:extLst>
                    <a:ext uri="{9D8B030D-6E8A-4147-A177-3AD203B41FA5}">
                      <a16:colId xmlns:a16="http://schemas.microsoft.com/office/drawing/2014/main" val="2004330223"/>
                    </a:ext>
                  </a:extLst>
                </a:gridCol>
                <a:gridCol w="5026490">
                  <a:extLst>
                    <a:ext uri="{9D8B030D-6E8A-4147-A177-3AD203B41FA5}">
                      <a16:colId xmlns:a16="http://schemas.microsoft.com/office/drawing/2014/main" val="1861562062"/>
                    </a:ext>
                  </a:extLst>
                </a:gridCol>
              </a:tblGrid>
              <a:tr h="212335">
                <a:tc>
                  <a:txBody>
                    <a:bodyPr/>
                    <a:lstStyle/>
                    <a:p>
                      <a:pPr algn="ctr">
                        <a:spcAft>
                          <a:spcPts val="0"/>
                        </a:spcAft>
                      </a:pPr>
                      <a:r>
                        <a:rPr lang="en-US" sz="1400" kern="100">
                          <a:effectLst/>
                        </a:rPr>
                        <a:t>No.</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分类</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请求类型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kern="100">
                          <a:effectLst/>
                        </a:rPr>
                        <a:t>描述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16516789"/>
                  </a:ext>
                </a:extLst>
              </a:tr>
              <a:tr h="212335">
                <a:tc>
                  <a:txBody>
                    <a:bodyPr/>
                    <a:lstStyle/>
                    <a:p>
                      <a:pPr algn="ctr">
                        <a:spcAft>
                          <a:spcPts val="0"/>
                        </a:spcAft>
                      </a:pPr>
                      <a:r>
                        <a:rPr lang="en-US" sz="1400" kern="100">
                          <a:effectLst/>
                        </a:rPr>
                        <a:t>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rowSpan="4">
                  <a:txBody>
                    <a:bodyPr/>
                    <a:lstStyle/>
                    <a:p>
                      <a:pPr algn="ctr">
                        <a:spcAft>
                          <a:spcPts val="0"/>
                        </a:spcAft>
                      </a:pPr>
                      <a:r>
                        <a:rPr lang="zh-CN" sz="1400" kern="100">
                          <a:effectLst/>
                        </a:rPr>
                        <a:t>配置项</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POST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/nacos/v1/cs/configs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新增配置项</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52216196"/>
                  </a:ext>
                </a:extLst>
              </a:tr>
              <a:tr h="212335">
                <a:tc>
                  <a:txBody>
                    <a:bodyPr/>
                    <a:lstStyle/>
                    <a:p>
                      <a:pPr algn="ctr">
                        <a:spcAft>
                          <a:spcPts val="0"/>
                        </a:spcAft>
                      </a:pPr>
                      <a:r>
                        <a:rPr lang="en-US" sz="1400" kern="100">
                          <a:effectLst/>
                        </a:rPr>
                        <a:t>02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/nacos/v1/cs/configs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获取配置项</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1912995"/>
                  </a:ext>
                </a:extLst>
              </a:tr>
              <a:tr h="212335">
                <a:tc>
                  <a:txBody>
                    <a:bodyPr/>
                    <a:lstStyle/>
                    <a:p>
                      <a:pPr algn="ctr">
                        <a:spcAft>
                          <a:spcPts val="0"/>
                        </a:spcAft>
                      </a:pPr>
                      <a:r>
                        <a:rPr lang="en-US" sz="1400" kern="100">
                          <a:effectLst/>
                        </a:rPr>
                        <a:t>03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DELETE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/nacos/v1/cs/configs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删除配置项</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78522592"/>
                  </a:ext>
                </a:extLst>
              </a:tr>
              <a:tr h="212335">
                <a:tc>
                  <a:txBody>
                    <a:bodyPr/>
                    <a:lstStyle/>
                    <a:p>
                      <a:pPr algn="ctr">
                        <a:spcAft>
                          <a:spcPts val="0"/>
                        </a:spcAft>
                      </a:pPr>
                      <a:r>
                        <a:rPr lang="en-US" sz="1400" kern="100">
                          <a:effectLst/>
                        </a:rPr>
                        <a:t>04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POST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/nacos/v1/cs/configs/listener</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监听配置项</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85401811"/>
                  </a:ext>
                </a:extLst>
              </a:tr>
              <a:tr h="212335">
                <a:tc>
                  <a:txBody>
                    <a:bodyPr/>
                    <a:lstStyle/>
                    <a:p>
                      <a:pPr algn="ctr">
                        <a:spcAft>
                          <a:spcPts val="0"/>
                        </a:spcAft>
                      </a:pPr>
                      <a:r>
                        <a:rPr lang="en-US" sz="1400" kern="100">
                          <a:effectLst/>
                        </a:rPr>
                        <a:t>05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rowSpan="5">
                  <a:txBody>
                    <a:bodyPr/>
                    <a:lstStyle/>
                    <a:p>
                      <a:pPr algn="ctr">
                        <a:spcAft>
                          <a:spcPts val="0"/>
                        </a:spcAft>
                      </a:pPr>
                      <a:r>
                        <a:rPr lang="zh-CN" sz="1400" kern="100">
                          <a:effectLst/>
                        </a:rPr>
                        <a:t>实例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POST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/nacos/v1/ns/instance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发布实例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76922720"/>
                  </a:ext>
                </a:extLst>
              </a:tr>
              <a:tr h="212335">
                <a:tc>
                  <a:txBody>
                    <a:bodyPr/>
                    <a:lstStyle/>
                    <a:p>
                      <a:pPr algn="ctr">
                        <a:spcAft>
                          <a:spcPts val="0"/>
                        </a:spcAft>
                      </a:pPr>
                      <a:r>
                        <a:rPr lang="en-US" sz="1400" kern="100">
                          <a:effectLst/>
                        </a:rPr>
                        <a:t>06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/nacos/v1/ns/instance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获取实例数据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62738761"/>
                  </a:ext>
                </a:extLst>
              </a:tr>
              <a:tr h="212335">
                <a:tc>
                  <a:txBody>
                    <a:bodyPr/>
                    <a:lstStyle/>
                    <a:p>
                      <a:pPr algn="ctr">
                        <a:spcAft>
                          <a:spcPts val="0"/>
                        </a:spcAft>
                      </a:pPr>
                      <a:r>
                        <a:rPr lang="en-US" sz="1400" kern="100">
                          <a:effectLst/>
                        </a:rPr>
                        <a:t>07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DELETE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/nacos/v1/ns/instance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删除实例数据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04533724"/>
                  </a:ext>
                </a:extLst>
              </a:tr>
              <a:tr h="212335">
                <a:tc>
                  <a:txBody>
                    <a:bodyPr/>
                    <a:lstStyle/>
                    <a:p>
                      <a:pPr algn="ctr">
                        <a:spcAft>
                          <a:spcPts val="0"/>
                        </a:spcAft>
                      </a:pPr>
                      <a:r>
                        <a:rPr lang="en-US" sz="1400" kern="100">
                          <a:effectLst/>
                        </a:rPr>
                        <a:t>08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/nacos/v1/ns/instance/list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查询指定服务下的实例列表</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54109267"/>
                  </a:ext>
                </a:extLst>
              </a:tr>
              <a:tr h="212335">
                <a:tc>
                  <a:txBody>
                    <a:bodyPr/>
                    <a:lstStyle/>
                    <a:p>
                      <a:pPr algn="ctr">
                        <a:spcAft>
                          <a:spcPts val="0"/>
                        </a:spcAft>
                      </a:pPr>
                      <a:r>
                        <a:rPr lang="en-US" sz="1400" kern="100">
                          <a:effectLst/>
                        </a:rPr>
                        <a:t>09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PUT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/nacos/v1/ns/instance/beat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发送实例心跳数据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981086"/>
                  </a:ext>
                </a:extLst>
              </a:tr>
              <a:tr h="424671">
                <a:tc>
                  <a:txBody>
                    <a:bodyPr/>
                    <a:lstStyle/>
                    <a:p>
                      <a:pPr algn="ctr">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rowSpan="4">
                  <a:txBody>
                    <a:bodyPr/>
                    <a:lstStyle/>
                    <a:p>
                      <a:pPr algn="ctr">
                        <a:spcAft>
                          <a:spcPts val="0"/>
                        </a:spcAft>
                      </a:pPr>
                      <a:r>
                        <a:rPr lang="zh-CN" sz="1400" kern="100">
                          <a:effectLst/>
                        </a:rPr>
                        <a:t>命名空间</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POST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/nacos/v1/console/namespaces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创建命名空间</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88997040"/>
                  </a:ext>
                </a:extLst>
              </a:tr>
              <a:tr h="424671">
                <a:tc>
                  <a:txBody>
                    <a:bodyPr/>
                    <a:lstStyle/>
                    <a:p>
                      <a:pPr algn="ctr">
                        <a:spcAft>
                          <a:spcPts val="0"/>
                        </a:spcAft>
                      </a:pPr>
                      <a:r>
                        <a:rPr lang="en-US" sz="1400" kern="100">
                          <a:effectLst/>
                        </a:rPr>
                        <a:t>11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PUT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/nacos/v1/console/namespaces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修改命名空间</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95765972"/>
                  </a:ext>
                </a:extLst>
              </a:tr>
              <a:tr h="424671">
                <a:tc>
                  <a:txBody>
                    <a:bodyPr/>
                    <a:lstStyle/>
                    <a:p>
                      <a:pPr algn="ctr">
                        <a:spcAft>
                          <a:spcPts val="0"/>
                        </a:spcAft>
                      </a:pPr>
                      <a:r>
                        <a:rPr lang="en-US" sz="1400" kern="100">
                          <a:effectLst/>
                        </a:rPr>
                        <a:t>12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/nacos/v1/console/namespaces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命名空间列表</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37965573"/>
                  </a:ext>
                </a:extLst>
              </a:tr>
              <a:tr h="424671">
                <a:tc>
                  <a:txBody>
                    <a:bodyPr/>
                    <a:lstStyle/>
                    <a:p>
                      <a:pPr algn="ctr">
                        <a:spcAft>
                          <a:spcPts val="0"/>
                        </a:spcAft>
                      </a:pPr>
                      <a:r>
                        <a:rPr lang="en-US" sz="1400" kern="100">
                          <a:effectLst/>
                        </a:rPr>
                        <a:t>13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DELETE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/nacos/v1/console/namespaces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删除命名空间</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21085627"/>
                  </a:ext>
                </a:extLst>
              </a:tr>
              <a:tr h="212335">
                <a:tc>
                  <a:txBody>
                    <a:bodyPr/>
                    <a:lstStyle/>
                    <a:p>
                      <a:pPr algn="ctr">
                        <a:spcAft>
                          <a:spcPts val="0"/>
                        </a:spcAft>
                      </a:pPr>
                      <a:r>
                        <a:rPr lang="en-US" sz="1400" kern="100">
                          <a:effectLst/>
                        </a:rPr>
                        <a:t>14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rowSpan="3">
                  <a:txBody>
                    <a:bodyPr/>
                    <a:lstStyle/>
                    <a:p>
                      <a:pPr algn="ctr">
                        <a:spcAft>
                          <a:spcPts val="0"/>
                        </a:spcAft>
                      </a:pPr>
                      <a:r>
                        <a:rPr lang="zh-CN" sz="1400" kern="100">
                          <a:effectLst/>
                        </a:rPr>
                        <a:t>管理</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/nacos/v1/ns/service/list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查询指定命名空间与分组下的服务数据</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42890861"/>
                  </a:ext>
                </a:extLst>
              </a:tr>
              <a:tr h="212335">
                <a:tc>
                  <a:txBody>
                    <a:bodyPr/>
                    <a:lstStyle/>
                    <a:p>
                      <a:pPr algn="ctr">
                        <a:spcAft>
                          <a:spcPts val="0"/>
                        </a:spcAft>
                      </a:pPr>
                      <a:r>
                        <a:rPr lang="en-US" sz="1400" kern="100">
                          <a:effectLst/>
                        </a:rPr>
                        <a:t>15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/nacos/v1/ns/operator/metrics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查询当前服务数据指标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2986017"/>
                  </a:ext>
                </a:extLst>
              </a:tr>
              <a:tr h="424671">
                <a:tc>
                  <a:txBody>
                    <a:bodyPr/>
                    <a:lstStyle/>
                    <a:p>
                      <a:pPr algn="ctr">
                        <a:spcAft>
                          <a:spcPts val="0"/>
                        </a:spcAft>
                      </a:pPr>
                      <a:r>
                        <a:rPr lang="en-US" sz="1400" kern="100">
                          <a:effectLst/>
                        </a:rPr>
                        <a:t>16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a:txBody>
                    <a:bodyPr/>
                    <a:lstStyle/>
                    <a:p>
                      <a:pPr algn="ctr">
                        <a:spcAft>
                          <a:spcPts val="0"/>
                        </a:spcAft>
                      </a:pPr>
                      <a:r>
                        <a:rPr lang="en-US" sz="1400" kern="100">
                          <a:effectLst/>
                        </a:rPr>
                        <a:t>GET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/nacos/v1/ns/operator/servers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查看当前集群服务列表</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23534805"/>
                  </a:ext>
                </a:extLst>
              </a:tr>
            </a:tbl>
          </a:graphicData>
        </a:graphic>
      </p:graphicFrame>
    </p:spTree>
    <p:extLst>
      <p:ext uri="{BB962C8B-B14F-4D97-AF65-F5344CB8AC3E}">
        <p14:creationId xmlns:p14="http://schemas.microsoft.com/office/powerpoint/2010/main" val="2474243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REST</a:t>
            </a:r>
            <a:r>
              <a:rPr lang="zh-CN" altLang="en-US" smtClean="0"/>
              <a:t>接口调用</a:t>
            </a:r>
            <a:endParaRPr lang="zh-CN" altLang="en-US"/>
          </a:p>
        </p:txBody>
      </p:sp>
      <p:sp>
        <p:nvSpPr>
          <p:cNvPr id="3" name="内容占位符 2"/>
          <p:cNvSpPr>
            <a:spLocks noGrp="1"/>
          </p:cNvSpPr>
          <p:nvPr>
            <p:ph idx="1"/>
          </p:nvPr>
        </p:nvSpPr>
        <p:spPr/>
        <p:txBody>
          <a:bodyPr>
            <a:normAutofit fontScale="92500" lnSpcReduction="20000"/>
          </a:bodyPr>
          <a:lstStyle/>
          <a:p>
            <a:r>
              <a:rPr lang="zh-CN" altLang="en-US"/>
              <a:t>增加新的命名空</a:t>
            </a:r>
            <a:r>
              <a:rPr lang="zh-CN" altLang="en-US" smtClean="0"/>
              <a:t>间：</a:t>
            </a:r>
            <a:endParaRPr lang="en-US" altLang="zh-CN" smtClean="0"/>
          </a:p>
          <a:p>
            <a:pPr lvl="1"/>
            <a:r>
              <a:rPr lang="en-US" altLang="zh-CN"/>
              <a:t>http://</a:t>
            </a:r>
            <a:r>
              <a:rPr lang="en-US" altLang="zh-CN" smtClean="0"/>
              <a:t>nacos-server:8848/nacos/v1/console/namespaces?customNamespaceId</a:t>
            </a:r>
            <a:r>
              <a:rPr lang="en-US" altLang="zh-CN"/>
              <a:t>=&amp;namespaceName=yootk&amp;namespaceDesc=yootk.com</a:t>
            </a:r>
            <a:endParaRPr lang="en-US" altLang="zh-CN" smtClean="0"/>
          </a:p>
          <a:p>
            <a:r>
              <a:rPr lang="zh-CN" altLang="zh-CN"/>
              <a:t>发布新的配置</a:t>
            </a:r>
            <a:r>
              <a:rPr lang="zh-CN" altLang="zh-CN" smtClean="0"/>
              <a:t>项</a:t>
            </a:r>
            <a:r>
              <a:rPr lang="zh-CN" altLang="en-US" smtClean="0"/>
              <a:t>：</a:t>
            </a:r>
            <a:endParaRPr lang="en-US" altLang="zh-CN" smtClean="0"/>
          </a:p>
          <a:p>
            <a:pPr lvl="1"/>
            <a:r>
              <a:rPr lang="en-US" altLang="zh-CN"/>
              <a:t>http://</a:t>
            </a:r>
            <a:r>
              <a:rPr lang="en-US" altLang="zh-CN" smtClean="0"/>
              <a:t>nacos-server:8848/nacos/v1/cs/configs?dataId=com.yootk.config&amp;group=MICROCLOUD_GROUP&amp;content=edu.yootk.com&amp;namespace=42c28064-0f1a-4240-bf19-e825bf36f7ab</a:t>
            </a:r>
          </a:p>
          <a:p>
            <a:r>
              <a:rPr lang="zh-CN" altLang="zh-CN"/>
              <a:t>发布新的实</a:t>
            </a:r>
            <a:r>
              <a:rPr lang="zh-CN" altLang="zh-CN" smtClean="0"/>
              <a:t>例</a:t>
            </a:r>
            <a:r>
              <a:rPr lang="zh-CN" altLang="en-US" smtClean="0"/>
              <a:t>：</a:t>
            </a:r>
            <a:endParaRPr lang="en-US" altLang="zh-CN" smtClean="0"/>
          </a:p>
          <a:p>
            <a:pPr lvl="1"/>
            <a:r>
              <a:rPr lang="en-US" altLang="zh-CN"/>
              <a:t>http://</a:t>
            </a:r>
            <a:r>
              <a:rPr lang="en-US" altLang="zh-CN" smtClean="0"/>
              <a:t>nacos-server:8848/nacos/v1/ns/instance?serviceName=micro.provider.emp&amp;groupName=MICROCLOUD_GROUP&amp;namespaceId=42c28064-0f1a-4240-bf19-e825bf36f7ab&amp;ip=192.168.2.17&amp;port=8080&amp;cluster=EmpCluster</a:t>
            </a:r>
          </a:p>
          <a:p>
            <a:r>
              <a:rPr lang="zh-CN" altLang="zh-CN"/>
              <a:t>查询指定服务实例数</a:t>
            </a:r>
            <a:r>
              <a:rPr lang="zh-CN" altLang="zh-CN" smtClean="0"/>
              <a:t>据</a:t>
            </a:r>
            <a:r>
              <a:rPr lang="zh-CN" altLang="en-US" smtClean="0"/>
              <a:t>：</a:t>
            </a:r>
            <a:endParaRPr lang="en-US" altLang="zh-CN" smtClean="0"/>
          </a:p>
          <a:p>
            <a:pPr lvl="1"/>
            <a:r>
              <a:rPr lang="en-US" altLang="zh-CN"/>
              <a:t>http://</a:t>
            </a:r>
            <a:r>
              <a:rPr lang="en-US" altLang="zh-CN" smtClean="0"/>
              <a:t>nacos-server:8848/nacos/v1/ns/instance/list?serviceName=micro.provider.emp&amp;namespaceId=42c28064-0f1a-4240-bf19-e825bf36f7ab&amp;groupName=MICROCLOUD_GROUP</a:t>
            </a:r>
          </a:p>
          <a:p>
            <a:r>
              <a:rPr lang="zh-CN" altLang="zh-CN"/>
              <a:t>删除实例数</a:t>
            </a:r>
            <a:r>
              <a:rPr lang="zh-CN" altLang="zh-CN" smtClean="0"/>
              <a:t>据</a:t>
            </a:r>
            <a:r>
              <a:rPr lang="zh-CN" altLang="en-US" smtClean="0"/>
              <a:t>：</a:t>
            </a:r>
            <a:endParaRPr lang="en-US" altLang="zh-CN" smtClean="0"/>
          </a:p>
          <a:p>
            <a:pPr lvl="1"/>
            <a:r>
              <a:rPr lang="en-US" altLang="zh-CN"/>
              <a:t>http://</a:t>
            </a:r>
            <a:r>
              <a:rPr lang="en-US" altLang="zh-CN" smtClean="0"/>
              <a:t>nacos-server:8848/nacos/v1/ns/instance?serviceName=micro.provider.emp&amp;cluster=EmpCluster&amp;port=8080&amp;namespaceId=42c28064-0f1a-4240-bf19-e825bf36f7ab&amp;groupName=MICROCLOUD_GROUP&amp;ip=192.168.2.17</a:t>
            </a:r>
            <a:endParaRPr lang="en-US" altLang="zh-CN"/>
          </a:p>
        </p:txBody>
      </p:sp>
    </p:spTree>
    <p:extLst>
      <p:ext uri="{BB962C8B-B14F-4D97-AF65-F5344CB8AC3E}">
        <p14:creationId xmlns:p14="http://schemas.microsoft.com/office/powerpoint/2010/main" val="1661374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en-US"/>
              <a:t>服务注册</a:t>
            </a:r>
          </a:p>
        </p:txBody>
      </p:sp>
      <p:sp>
        <p:nvSpPr>
          <p:cNvPr id="3" name="内容占位符 2"/>
          <p:cNvSpPr>
            <a:spLocks noGrp="1"/>
          </p:cNvSpPr>
          <p:nvPr>
            <p:ph idx="1"/>
          </p:nvPr>
        </p:nvSpPr>
        <p:spPr/>
        <p:txBody>
          <a:bodyPr/>
          <a:lstStyle/>
          <a:p>
            <a:r>
              <a:rPr lang="en-US" altLang="zh-CN"/>
              <a:t>SpringCloudAlibaba</a:t>
            </a:r>
            <a:r>
              <a:rPr lang="zh-CN" altLang="en-US"/>
              <a:t>体系中提供了对</a:t>
            </a:r>
            <a:r>
              <a:rPr lang="en-US" altLang="zh-CN"/>
              <a:t>Nacos</a:t>
            </a:r>
            <a:r>
              <a:rPr lang="zh-CN" altLang="en-US"/>
              <a:t>注册中心的自动配置支持，开发者只需要在微服务的提供端提供</a:t>
            </a:r>
            <a:r>
              <a:rPr lang="en-US" altLang="zh-CN"/>
              <a:t>Nacos</a:t>
            </a:r>
            <a:r>
              <a:rPr lang="zh-CN" altLang="en-US"/>
              <a:t>发现服务（</a:t>
            </a:r>
            <a:r>
              <a:rPr lang="en-US" altLang="zh-CN"/>
              <a:t>spring-cloud-starter-alibaba-nacos-discovery</a:t>
            </a:r>
            <a:r>
              <a:rPr lang="zh-CN" altLang="en-US"/>
              <a:t>）与配置（</a:t>
            </a:r>
            <a:r>
              <a:rPr lang="en-US" altLang="zh-CN"/>
              <a:t>spring-cloud-starter-alibaba-nacos-config</a:t>
            </a:r>
            <a:r>
              <a:rPr lang="zh-CN" altLang="en-US"/>
              <a:t>）依赖，而</a:t>
            </a:r>
            <a:r>
              <a:rPr lang="en-US" altLang="zh-CN"/>
              <a:t>Nacos</a:t>
            </a:r>
            <a:r>
              <a:rPr lang="zh-CN" altLang="en-US"/>
              <a:t>配置依赖启动优先级较高，所以就需要在项目中提供</a:t>
            </a:r>
            <a:r>
              <a:rPr lang="en-US" altLang="zh-CN"/>
              <a:t>bootstrap.yml</a:t>
            </a:r>
            <a:r>
              <a:rPr lang="zh-CN" altLang="en-US"/>
              <a:t>配置文件，并在此配置文件中定义</a:t>
            </a:r>
            <a:r>
              <a:rPr lang="en-US" altLang="zh-CN"/>
              <a:t>Nacos</a:t>
            </a:r>
            <a:r>
              <a:rPr lang="zh-CN" altLang="en-US"/>
              <a:t>相关连接信息，随后再编写</a:t>
            </a:r>
            <a:r>
              <a:rPr lang="en-US" altLang="zh-CN"/>
              <a:t>application.yml</a:t>
            </a:r>
            <a:r>
              <a:rPr lang="zh-CN" altLang="en-US"/>
              <a:t>配置文件定义</a:t>
            </a:r>
            <a:r>
              <a:rPr lang="en-US" altLang="zh-CN"/>
              <a:t>Nacos</a:t>
            </a:r>
            <a:r>
              <a:rPr lang="zh-CN" altLang="en-US"/>
              <a:t>发现配置</a:t>
            </a:r>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822" y="2852208"/>
            <a:ext cx="11169344" cy="167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976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endParaRPr lang="zh-CN" altLang="en-US"/>
          </a:p>
        </p:txBody>
      </p:sp>
      <p:graphicFrame>
        <p:nvGraphicFramePr>
          <p:cNvPr id="4" name="表格 3"/>
          <p:cNvGraphicFramePr>
            <a:graphicFrameLocks noGrp="1"/>
          </p:cNvGraphicFramePr>
          <p:nvPr>
            <p:extLst/>
          </p:nvPr>
        </p:nvGraphicFramePr>
        <p:xfrm>
          <a:off x="201666" y="849087"/>
          <a:ext cx="11812534" cy="5826880"/>
        </p:xfrm>
        <a:graphic>
          <a:graphicData uri="http://schemas.openxmlformats.org/drawingml/2006/table">
            <a:tbl>
              <a:tblPr firstRow="1" firstCol="1" lastRow="1" lastCol="1" bandRow="1" bandCol="1">
                <a:tableStyleId>{5940675A-B579-460E-94D1-54222C63F5DA}</a:tableStyleId>
              </a:tblPr>
              <a:tblGrid>
                <a:gridCol w="11812534">
                  <a:extLst>
                    <a:ext uri="{9D8B030D-6E8A-4147-A177-3AD203B41FA5}">
                      <a16:colId xmlns:a16="http://schemas.microsoft.com/office/drawing/2014/main" val="2310848240"/>
                    </a:ext>
                  </a:extLst>
                </a:gridCol>
              </a:tblGrid>
              <a:tr h="5826880">
                <a:tc>
                  <a:txBody>
                    <a:bodyPr/>
                    <a:lstStyle/>
                    <a:p>
                      <a:r>
                        <a:rPr lang="en-US" sz="1600">
                          <a:effectLst/>
                        </a:rPr>
                        <a:t>project('provider-dept-8001') { 					// </a:t>
                      </a:r>
                      <a:r>
                        <a:rPr lang="zh-CN" sz="1600">
                          <a:effectLst/>
                        </a:rPr>
                        <a:t>子模块</a:t>
                      </a:r>
                      <a:r>
                        <a:rPr lang="en-US" sz="1600">
                          <a:effectLst/>
                        </a:rPr>
                        <a:t/>
                      </a:r>
                      <a:br>
                        <a:rPr lang="en-US" sz="1600">
                          <a:effectLst/>
                        </a:rPr>
                      </a:br>
                      <a:r>
                        <a:rPr lang="en-US" sz="1600">
                          <a:effectLst/>
                        </a:rPr>
                        <a:t>    dependencies { 						// </a:t>
                      </a:r>
                      <a:r>
                        <a:rPr lang="zh-CN" sz="1600">
                          <a:effectLst/>
                        </a:rPr>
                        <a:t>重复依赖，略</a:t>
                      </a:r>
                      <a:r>
                        <a:rPr lang="en-US" sz="1600">
                          <a:effectLst/>
                        </a:rPr>
                        <a:t>...</a:t>
                      </a:r>
                      <a:br>
                        <a:rPr lang="en-US" sz="1600">
                          <a:effectLst/>
                        </a:rPr>
                      </a:br>
                      <a:r>
                        <a:rPr lang="en-US" sz="1600">
                          <a:effectLst/>
                        </a:rPr>
                        <a:t>        implementation('com.alibaba.cloud:' +</a:t>
                      </a:r>
                      <a:br>
                        <a:rPr lang="en-US" sz="1600">
                          <a:effectLst/>
                        </a:rPr>
                      </a:br>
                      <a:r>
                        <a:rPr lang="en-US" sz="1600">
                          <a:effectLst/>
                        </a:rPr>
                        <a:t>                'spring-cloud-starter-alibaba-nacos-discovery') {	// Nacos</a:t>
                      </a:r>
                      <a:r>
                        <a:rPr lang="zh-CN" sz="1600">
                          <a:effectLst/>
                        </a:rPr>
                        <a:t>依赖</a:t>
                      </a:r>
                      <a:r>
                        <a:rPr lang="en-US" sz="1600">
                          <a:effectLst/>
                        </a:rPr>
                        <a:t/>
                      </a:r>
                      <a:br>
                        <a:rPr lang="en-US" sz="1600">
                          <a:effectLst/>
                        </a:rPr>
                      </a:br>
                      <a:r>
                        <a:rPr lang="en-US" sz="1600">
                          <a:effectLst/>
                        </a:rPr>
                        <a:t>            exclude group: 'com.alibaba.nacos', module: 'nacos-client' // </a:t>
                      </a:r>
                      <a:r>
                        <a:rPr lang="zh-CN" sz="1600">
                          <a:effectLst/>
                        </a:rPr>
                        <a:t>移除</a:t>
                      </a:r>
                      <a:r>
                        <a:rPr lang="en-US" sz="1600">
                          <a:effectLst/>
                        </a:rPr>
                        <a:t>nacos-client</a:t>
                      </a:r>
                      <a:br>
                        <a:rPr lang="en-US" sz="1600">
                          <a:effectLst/>
                        </a:rPr>
                      </a:br>
                      <a:r>
                        <a:rPr lang="en-US" sz="1600">
                          <a:effectLst/>
                        </a:rPr>
                        <a:t>        }</a:t>
                      </a:r>
                      <a:br>
                        <a:rPr lang="en-US" sz="1600">
                          <a:effectLst/>
                        </a:rPr>
                      </a:br>
                      <a:r>
                        <a:rPr lang="en-US" sz="1600">
                          <a:effectLst/>
                        </a:rPr>
                        <a:t>        implementation('com.alibaba.cloud:' +</a:t>
                      </a:r>
                      <a:br>
                        <a:rPr lang="en-US" sz="1600">
                          <a:effectLst/>
                        </a:rPr>
                      </a:br>
                      <a:r>
                        <a:rPr lang="en-US" sz="1600">
                          <a:effectLst/>
                        </a:rPr>
                        <a:t>                'spring-cloud-starter-alibaba-nacos-config') {		// Nacos</a:t>
                      </a:r>
                      <a:r>
                        <a:rPr lang="zh-CN" sz="1600">
                          <a:effectLst/>
                        </a:rPr>
                        <a:t>配置</a:t>
                      </a:r>
                      <a:r>
                        <a:rPr lang="en-US" sz="1600">
                          <a:effectLst/>
                        </a:rPr>
                        <a:t/>
                      </a:r>
                      <a:br>
                        <a:rPr lang="en-US" sz="1600">
                          <a:effectLst/>
                        </a:rPr>
                      </a:br>
                      <a:r>
                        <a:rPr lang="en-US" sz="1600">
                          <a:effectLst/>
                        </a:rPr>
                        <a:t>            exclude group: 'com.alibaba.nacos', module: 'nacos-client'// </a:t>
                      </a:r>
                      <a:r>
                        <a:rPr lang="zh-CN" sz="1600">
                          <a:effectLst/>
                        </a:rPr>
                        <a:t>移除</a:t>
                      </a:r>
                      <a:r>
                        <a:rPr lang="en-US" sz="1600">
                          <a:effectLst/>
                        </a:rPr>
                        <a:t>nacos-client</a:t>
                      </a:r>
                      <a:br>
                        <a:rPr lang="en-US" sz="1600">
                          <a:effectLst/>
                        </a:rPr>
                      </a:br>
                      <a:r>
                        <a:rPr lang="en-US" sz="1600">
                          <a:effectLst/>
                        </a:rPr>
                        <a:t>        }</a:t>
                      </a:r>
                      <a:br>
                        <a:rPr lang="en-US" sz="1600">
                          <a:effectLst/>
                        </a:rPr>
                      </a:br>
                      <a:r>
                        <a:rPr lang="en-US" sz="1600">
                          <a:effectLst/>
                        </a:rPr>
                        <a:t>        implementation('com.alibaba.nacos:nacos-client:2.0.0') 	// NacosClient</a:t>
                      </a:r>
                      <a:r>
                        <a:rPr lang="zh-CN" sz="1600">
                          <a:effectLst/>
                        </a:rPr>
                        <a:t>依赖</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42996078"/>
                  </a:ext>
                </a:extLst>
              </a:tr>
            </a:tbl>
          </a:graphicData>
        </a:graphic>
      </p:graphicFrame>
    </p:spTree>
    <p:extLst>
      <p:ext uri="{BB962C8B-B14F-4D97-AF65-F5344CB8AC3E}">
        <p14:creationId xmlns:p14="http://schemas.microsoft.com/office/powerpoint/2010/main" val="857680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bootstrap.yml</a:t>
            </a:r>
            <a:endParaRPr lang="zh-CN" altLang="en-US"/>
          </a:p>
        </p:txBody>
      </p:sp>
      <p:graphicFrame>
        <p:nvGraphicFramePr>
          <p:cNvPr id="4" name="表格 3"/>
          <p:cNvGraphicFramePr>
            <a:graphicFrameLocks noGrp="1"/>
          </p:cNvGraphicFramePr>
          <p:nvPr>
            <p:extLst/>
          </p:nvPr>
        </p:nvGraphicFramePr>
        <p:xfrm>
          <a:off x="176265" y="849087"/>
          <a:ext cx="11782901" cy="2330146"/>
        </p:xfrm>
        <a:graphic>
          <a:graphicData uri="http://schemas.openxmlformats.org/drawingml/2006/table">
            <a:tbl>
              <a:tblPr firstRow="1" firstCol="1" lastRow="1" lastCol="1" bandRow="1" bandCol="1">
                <a:tableStyleId>{5940675A-B579-460E-94D1-54222C63F5DA}</a:tableStyleId>
              </a:tblPr>
              <a:tblGrid>
                <a:gridCol w="11782901">
                  <a:extLst>
                    <a:ext uri="{9D8B030D-6E8A-4147-A177-3AD203B41FA5}">
                      <a16:colId xmlns:a16="http://schemas.microsoft.com/office/drawing/2014/main" val="2627505594"/>
                    </a:ext>
                  </a:extLst>
                </a:gridCol>
              </a:tblGrid>
              <a:tr h="2330146">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config: 							# Nacos</a:t>
                      </a:r>
                      <a:r>
                        <a:rPr lang="zh-CN" sz="1600">
                          <a:effectLst/>
                        </a:rPr>
                        <a:t>配置</a:t>
                      </a:r>
                      <a:r>
                        <a:rPr lang="en-US" sz="1600">
                          <a:effectLst/>
                        </a:rPr>
                        <a:t/>
                      </a:r>
                      <a:br>
                        <a:rPr lang="en-US" sz="1600">
                          <a:effectLst/>
                        </a:rPr>
                      </a:br>
                      <a:r>
                        <a:rPr lang="en-US" sz="1600">
                          <a:effectLst/>
                        </a:rPr>
                        <a:t>        server-addr: nacos-server:8848 				# </a:t>
                      </a:r>
                      <a:r>
                        <a:rPr lang="zh-CN" sz="1600">
                          <a:effectLst/>
                        </a:rPr>
                        <a:t>服务地址</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604634068"/>
                  </a:ext>
                </a:extLst>
              </a:tr>
            </a:tbl>
          </a:graphicData>
        </a:graphic>
      </p:graphicFrame>
    </p:spTree>
    <p:extLst>
      <p:ext uri="{BB962C8B-B14F-4D97-AF65-F5344CB8AC3E}">
        <p14:creationId xmlns:p14="http://schemas.microsoft.com/office/powerpoint/2010/main" val="3109293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endParaRPr lang="zh-CN" altLang="en-US"/>
          </a:p>
        </p:txBody>
      </p:sp>
      <p:graphicFrame>
        <p:nvGraphicFramePr>
          <p:cNvPr id="4" name="表格 3"/>
          <p:cNvGraphicFramePr>
            <a:graphicFrameLocks noGrp="1"/>
          </p:cNvGraphicFramePr>
          <p:nvPr>
            <p:extLst/>
          </p:nvPr>
        </p:nvGraphicFramePr>
        <p:xfrm>
          <a:off x="150865" y="849087"/>
          <a:ext cx="11842167" cy="5746446"/>
        </p:xfrm>
        <a:graphic>
          <a:graphicData uri="http://schemas.openxmlformats.org/drawingml/2006/table">
            <a:tbl>
              <a:tblPr firstRow="1" firstCol="1" lastRow="1" lastCol="1" bandRow="1" bandCol="1">
                <a:tableStyleId>{5940675A-B579-460E-94D1-54222C63F5DA}</a:tableStyleId>
              </a:tblPr>
              <a:tblGrid>
                <a:gridCol w="11842167">
                  <a:extLst>
                    <a:ext uri="{9D8B030D-6E8A-4147-A177-3AD203B41FA5}">
                      <a16:colId xmlns:a16="http://schemas.microsoft.com/office/drawing/2014/main" val="3079493889"/>
                    </a:ext>
                  </a:extLst>
                </a:gridCol>
              </a:tblGrid>
              <a:tr h="5746446">
                <a:tc>
                  <a:txBody>
                    <a:bodyPr/>
                    <a:lstStyle/>
                    <a:p>
                      <a:r>
                        <a:rPr lang="en-US" sz="1600">
                          <a:effectLst/>
                        </a:rPr>
                        <a:t>spring:</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dept.provider 						# </a:t>
                      </a:r>
                      <a:r>
                        <a:rPr lang="zh-CN" sz="1600">
                          <a:effectLst/>
                        </a:rPr>
                        <a:t>应用名</a:t>
                      </a:r>
                      <a:r>
                        <a:rPr lang="zh-CN" sz="1600" smtClean="0">
                          <a:effectLst/>
                        </a:rPr>
                        <a:t>称</a:t>
                      </a:r>
                      <a:endParaRPr lang="en-US" altLang="zh-CN" sz="1600" smtClean="0">
                        <a:effectLst/>
                      </a:endParaRPr>
                    </a:p>
                    <a:p>
                      <a:r>
                        <a:rPr lang="en-US" sz="1600" smtClean="0">
                          <a:effectLst/>
                        </a:rPr>
                        <a:t>  </a:t>
                      </a:r>
                      <a:r>
                        <a:rPr lang="en-US" sz="1600">
                          <a:effectLst/>
                        </a:rPr>
                        <a:t>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service: ${spring.application.name}  			# Nacos</a:t>
                      </a:r>
                      <a:r>
                        <a:rPr lang="zh-CN" sz="1600">
                          <a:effectLst/>
                        </a:rPr>
                        <a:t>服务名称</a:t>
                      </a:r>
                      <a:r>
                        <a:rPr lang="en-US" sz="1600">
                          <a:effectLst/>
                        </a:rPr>
                        <a:t>        server-addr: nacos-server:8848 				# </a:t>
                      </a:r>
                      <a:r>
                        <a:rPr lang="zh-CN" sz="1600">
                          <a:effectLst/>
                        </a:rPr>
                        <a:t>服务地址</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481243335"/>
                  </a:ext>
                </a:extLst>
              </a:tr>
            </a:tbl>
          </a:graphicData>
        </a:graphic>
      </p:graphicFrame>
    </p:spTree>
    <p:extLst>
      <p:ext uri="{BB962C8B-B14F-4D97-AF65-F5344CB8AC3E}">
        <p14:creationId xmlns:p14="http://schemas.microsoft.com/office/powerpoint/2010/main" val="2479931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添加微服务配置项</a:t>
            </a:r>
            <a:endParaRPr lang="zh-CN" altLang="en-US"/>
          </a:p>
        </p:txBody>
      </p:sp>
      <p:sp>
        <p:nvSpPr>
          <p:cNvPr id="3" name="内容占位符 2"/>
          <p:cNvSpPr>
            <a:spLocks noGrp="1"/>
          </p:cNvSpPr>
          <p:nvPr>
            <p:ph idx="1"/>
          </p:nvPr>
        </p:nvSpPr>
        <p:spPr/>
        <p:txBody>
          <a:bodyPr/>
          <a:lstStyle/>
          <a:p>
            <a:r>
              <a:rPr lang="zh-CN" altLang="zh-CN"/>
              <a:t>在</a:t>
            </a:r>
            <a:r>
              <a:rPr lang="en-US" altLang="zh-CN"/>
              <a:t>Nacos</a:t>
            </a:r>
            <a:r>
              <a:rPr lang="zh-CN" altLang="zh-CN"/>
              <a:t>控制台中添加一个配置项，该配置项的</a:t>
            </a:r>
            <a:r>
              <a:rPr lang="en-US" altLang="zh-CN"/>
              <a:t>ID</a:t>
            </a:r>
            <a:r>
              <a:rPr lang="zh-CN" altLang="zh-CN"/>
              <a:t>为“</a:t>
            </a:r>
            <a:r>
              <a:rPr lang="en-US" altLang="zh-CN"/>
              <a:t>dept.provider.properties</a:t>
            </a:r>
            <a:r>
              <a:rPr lang="zh-CN" altLang="zh-CN"/>
              <a:t>”，内容可以随意填写</a:t>
            </a:r>
            <a:endParaRPr lang="zh-CN" altLang="en-US"/>
          </a:p>
        </p:txBody>
      </p:sp>
      <p:pic>
        <p:nvPicPr>
          <p:cNvPr id="512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6198" y="1629139"/>
            <a:ext cx="8882592" cy="49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057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CAP</a:t>
            </a:r>
            <a:r>
              <a:rPr lang="zh-CN" altLang="en-US"/>
              <a:t>原则</a:t>
            </a:r>
          </a:p>
        </p:txBody>
      </p:sp>
      <p:sp>
        <p:nvSpPr>
          <p:cNvPr id="3" name="内容占位符 2"/>
          <p:cNvSpPr>
            <a:spLocks noGrp="1"/>
          </p:cNvSpPr>
          <p:nvPr>
            <p:ph idx="1"/>
          </p:nvPr>
        </p:nvSpPr>
        <p:spPr>
          <a:xfrm>
            <a:off x="67491" y="849087"/>
            <a:ext cx="9147636" cy="5930536"/>
          </a:xfrm>
        </p:spPr>
        <p:txBody>
          <a:bodyPr/>
          <a:lstStyle/>
          <a:p>
            <a:r>
              <a:rPr lang="zh-CN" altLang="en-US"/>
              <a:t>计算机专家</a:t>
            </a:r>
            <a:r>
              <a:rPr lang="en-US" altLang="zh-CN"/>
              <a:t>Eric Brewer</a:t>
            </a:r>
            <a:r>
              <a:rPr lang="zh-CN" altLang="en-US"/>
              <a:t>于</a:t>
            </a:r>
            <a:r>
              <a:rPr lang="en-US" altLang="zh-CN"/>
              <a:t>2000</a:t>
            </a:r>
            <a:r>
              <a:rPr lang="zh-CN" altLang="en-US"/>
              <a:t>年在</a:t>
            </a:r>
            <a:r>
              <a:rPr lang="en-US" altLang="zh-CN"/>
              <a:t>ACM</a:t>
            </a:r>
            <a:r>
              <a:rPr lang="zh-CN" altLang="en-US"/>
              <a:t>分布式计算原理专题讨论会（简称</a:t>
            </a:r>
            <a:r>
              <a:rPr lang="en-US" altLang="zh-CN"/>
              <a:t>PODC</a:t>
            </a:r>
            <a:r>
              <a:rPr lang="zh-CN" altLang="en-US"/>
              <a:t>、</a:t>
            </a:r>
            <a:r>
              <a:rPr lang="en-US" altLang="zh-CN"/>
              <a:t>Principles Of Distributed Computing</a:t>
            </a:r>
            <a:r>
              <a:rPr lang="zh-CN" altLang="en-US"/>
              <a:t>）中提出的分布式系统设计要考虑三个核心要素</a:t>
            </a:r>
            <a:r>
              <a:rPr lang="zh-CN" altLang="en-US" smtClean="0"/>
              <a:t>：</a:t>
            </a:r>
            <a:endParaRPr lang="en-US" altLang="zh-CN" smtClean="0"/>
          </a:p>
          <a:p>
            <a:pPr lvl="1"/>
            <a:r>
              <a:rPr lang="zh-CN" altLang="en-US"/>
              <a:t>一致性（</a:t>
            </a:r>
            <a:r>
              <a:rPr lang="en-US" altLang="zh-CN"/>
              <a:t>Consistency</a:t>
            </a:r>
            <a:r>
              <a:rPr lang="zh-CN" altLang="en-US"/>
              <a:t>）：同一时刻的同一请求的实例返回的结果相同，所有的数据要求具有强一致性（</a:t>
            </a:r>
            <a:r>
              <a:rPr lang="en-US" altLang="zh-CN"/>
              <a:t>Strong Consistency</a:t>
            </a:r>
            <a:r>
              <a:rPr lang="zh-CN" altLang="en-US"/>
              <a:t>）</a:t>
            </a:r>
            <a:r>
              <a:rPr lang="zh-CN" altLang="en-US" smtClean="0"/>
              <a:t>；</a:t>
            </a:r>
            <a:endParaRPr lang="en-US" altLang="zh-CN" smtClean="0"/>
          </a:p>
          <a:p>
            <a:pPr lvl="1"/>
            <a:r>
              <a:rPr lang="zh-CN" altLang="en-US"/>
              <a:t>可用性（</a:t>
            </a:r>
            <a:r>
              <a:rPr lang="en-US" altLang="zh-CN"/>
              <a:t>Availability</a:t>
            </a:r>
            <a:r>
              <a:rPr lang="zh-CN" altLang="en-US"/>
              <a:t>）：所有实例的读写请求在一定时间内可以得到正确的响应</a:t>
            </a:r>
            <a:r>
              <a:rPr lang="zh-CN" altLang="en-US" smtClean="0"/>
              <a:t>；</a:t>
            </a:r>
            <a:endParaRPr lang="en-US" altLang="zh-CN" smtClean="0"/>
          </a:p>
          <a:p>
            <a:pPr lvl="1"/>
            <a:r>
              <a:rPr lang="zh-CN" altLang="en-US"/>
              <a:t>分区容错性（</a:t>
            </a:r>
            <a:r>
              <a:rPr lang="en-US" altLang="zh-CN"/>
              <a:t>Partition tolerance</a:t>
            </a:r>
            <a:r>
              <a:rPr lang="zh-CN" altLang="en-US"/>
              <a:t>）：在网络异常（挖断光缆、设备故障、宕机）的情况下，系统仍能提供正常的服务</a:t>
            </a:r>
            <a:r>
              <a:rPr lang="zh-CN" altLang="en-US" smtClean="0"/>
              <a:t>；</a:t>
            </a:r>
            <a:endParaRPr lang="en-US" altLang="zh-CN" smtClean="0"/>
          </a:p>
          <a:p>
            <a:r>
              <a:rPr lang="zh-CN" altLang="en-US"/>
              <a:t>以上的三个特点就是</a:t>
            </a:r>
            <a:r>
              <a:rPr lang="en-US" altLang="zh-CN"/>
              <a:t>CAP</a:t>
            </a:r>
            <a:r>
              <a:rPr lang="zh-CN" altLang="en-US"/>
              <a:t>原则（又称</a:t>
            </a:r>
            <a:r>
              <a:rPr lang="en-US" altLang="zh-CN"/>
              <a:t>CAP</a:t>
            </a:r>
            <a:r>
              <a:rPr lang="zh-CN" altLang="en-US"/>
              <a:t>定理），但是这三个特性不可能同时满足，所以分布式系统设计要考虑的是在满足</a:t>
            </a:r>
            <a:r>
              <a:rPr lang="en-US" altLang="zh-CN"/>
              <a:t>P</a:t>
            </a:r>
            <a:r>
              <a:rPr lang="zh-CN" altLang="en-US"/>
              <a:t>（分区容错性）的前提下选择</a:t>
            </a:r>
            <a:r>
              <a:rPr lang="en-US" altLang="zh-CN"/>
              <a:t>C</a:t>
            </a:r>
            <a:r>
              <a:rPr lang="zh-CN" altLang="en-US"/>
              <a:t>（一致性）还是</a:t>
            </a:r>
            <a:r>
              <a:rPr lang="en-US" altLang="zh-CN"/>
              <a:t>A</a:t>
            </a:r>
            <a:r>
              <a:rPr lang="zh-CN" altLang="en-US"/>
              <a:t>（可用性），即：</a:t>
            </a:r>
            <a:r>
              <a:rPr lang="en-US" altLang="zh-CN"/>
              <a:t>CP</a:t>
            </a:r>
            <a:r>
              <a:rPr lang="zh-CN" altLang="en-US"/>
              <a:t>或</a:t>
            </a:r>
            <a:r>
              <a:rPr lang="en-US" altLang="zh-CN"/>
              <a:t>AP</a:t>
            </a:r>
            <a:r>
              <a:rPr lang="zh-CN" altLang="en-US"/>
              <a:t>。</a:t>
            </a:r>
          </a:p>
        </p:txBody>
      </p:sp>
      <p:pic>
        <p:nvPicPr>
          <p:cNvPr id="3074" name="Picture 2" descr="Professor Eric A. Bre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274" y="904967"/>
            <a:ext cx="2570956" cy="342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209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服务列表</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56" y="1035050"/>
            <a:ext cx="11268676"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54751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HTTP/1.1</a:t>
            </a:r>
            <a:r>
              <a:rPr lang="zh-CN" altLang="zh-CN"/>
              <a:t>与</a:t>
            </a:r>
            <a:r>
              <a:rPr lang="en-US" altLang="zh-CN"/>
              <a:t>HTTP/2</a:t>
            </a:r>
            <a:r>
              <a:rPr lang="zh-CN" altLang="zh-CN"/>
              <a:t>传输</a:t>
            </a:r>
            <a:endParaRPr lang="zh-CN" altLang="en-US"/>
          </a:p>
        </p:txBody>
      </p:sp>
      <p:sp>
        <p:nvSpPr>
          <p:cNvPr id="3" name="内容占位符 2"/>
          <p:cNvSpPr>
            <a:spLocks noGrp="1"/>
          </p:cNvSpPr>
          <p:nvPr>
            <p:ph idx="1"/>
          </p:nvPr>
        </p:nvSpPr>
        <p:spPr>
          <a:xfrm>
            <a:off x="67491" y="849087"/>
            <a:ext cx="4885509" cy="5930536"/>
          </a:xfrm>
        </p:spPr>
        <p:txBody>
          <a:bodyPr/>
          <a:lstStyle/>
          <a:p>
            <a:r>
              <a:rPr lang="zh-CN" altLang="zh-CN"/>
              <a:t>在</a:t>
            </a:r>
            <a:r>
              <a:rPr lang="en-US" altLang="zh-CN"/>
              <a:t>Nacos 1.x</a:t>
            </a:r>
            <a:r>
              <a:rPr lang="zh-CN" altLang="zh-CN"/>
              <a:t>开发版本中是基于</a:t>
            </a:r>
            <a:r>
              <a:rPr lang="en-US" altLang="zh-CN"/>
              <a:t>HTTP</a:t>
            </a:r>
            <a:r>
              <a:rPr lang="zh-CN" altLang="zh-CN"/>
              <a:t>协议实现的服务管理，而在</a:t>
            </a:r>
            <a:r>
              <a:rPr lang="en-US" altLang="zh-CN"/>
              <a:t>Nacos 2.x</a:t>
            </a:r>
            <a:r>
              <a:rPr lang="zh-CN" altLang="zh-CN"/>
              <a:t>版本中将</a:t>
            </a:r>
            <a:r>
              <a:rPr lang="en-US" altLang="zh-CN"/>
              <a:t>Nacos</a:t>
            </a:r>
            <a:r>
              <a:rPr lang="zh-CN" altLang="zh-CN"/>
              <a:t>控制台管理和服务管理分为了不同的实现协议，即：</a:t>
            </a:r>
            <a:r>
              <a:rPr lang="en-US" altLang="zh-CN"/>
              <a:t>Nacos</a:t>
            </a:r>
            <a:r>
              <a:rPr lang="zh-CN" altLang="zh-CN"/>
              <a:t>控制台使用</a:t>
            </a:r>
            <a:r>
              <a:rPr lang="en-US" altLang="zh-CN"/>
              <a:t>8848</a:t>
            </a:r>
            <a:r>
              <a:rPr lang="zh-CN" altLang="zh-CN"/>
              <a:t>端口（</a:t>
            </a:r>
            <a:r>
              <a:rPr lang="en-US" altLang="zh-CN"/>
              <a:t>HTTP</a:t>
            </a:r>
            <a:r>
              <a:rPr lang="zh-CN" altLang="zh-CN"/>
              <a:t>协议），而服务管理使用了</a:t>
            </a:r>
            <a:r>
              <a:rPr lang="en-US" altLang="zh-CN"/>
              <a:t>9848</a:t>
            </a:r>
            <a:r>
              <a:rPr lang="zh-CN" altLang="zh-CN"/>
              <a:t>端口（</a:t>
            </a:r>
            <a:r>
              <a:rPr lang="en-US" altLang="zh-CN"/>
              <a:t>gRPC</a:t>
            </a:r>
            <a:r>
              <a:rPr lang="zh-CN" altLang="zh-CN"/>
              <a:t>协议）</a:t>
            </a:r>
            <a:r>
              <a:rPr lang="zh-CN" altLang="zh-CN" smtClean="0"/>
              <a:t>。</a:t>
            </a:r>
            <a:endParaRPr lang="en-US" altLang="zh-CN" smtClean="0"/>
          </a:p>
          <a:p>
            <a:r>
              <a:rPr lang="en-US" altLang="zh-CN"/>
              <a:t>gRPC </a:t>
            </a:r>
            <a:r>
              <a:rPr lang="zh-CN" altLang="zh-CN"/>
              <a:t>是一个高性能、开源和通用的</a:t>
            </a:r>
            <a:r>
              <a:rPr lang="en-US" altLang="zh-CN"/>
              <a:t>RPC</a:t>
            </a:r>
            <a:r>
              <a:rPr lang="zh-CN" altLang="zh-CN"/>
              <a:t>框架，面向服务端和移动端，适合于长连接的服务处理。同时</a:t>
            </a:r>
            <a:r>
              <a:rPr lang="en-US" altLang="zh-CN"/>
              <a:t>gRPC</a:t>
            </a:r>
            <a:r>
              <a:rPr lang="zh-CN" altLang="zh-CN"/>
              <a:t>基于</a:t>
            </a:r>
            <a:r>
              <a:rPr lang="en-US" altLang="zh-CN"/>
              <a:t>HTTP/2</a:t>
            </a:r>
            <a:r>
              <a:rPr lang="zh-CN" altLang="zh-CN"/>
              <a:t>协议设计，采用二进制实现数据传输，在完全兼容</a:t>
            </a:r>
            <a:r>
              <a:rPr lang="en-US" altLang="zh-CN"/>
              <a:t>HTTP/1.1</a:t>
            </a:r>
            <a:r>
              <a:rPr lang="zh-CN" altLang="zh-CN"/>
              <a:t>协议基础之上，进一步减少了网络延迟所带来的性能损耗问题，所以</a:t>
            </a:r>
            <a:r>
              <a:rPr lang="en-US" altLang="zh-CN"/>
              <a:t>Nacos 2.x</a:t>
            </a:r>
            <a:r>
              <a:rPr lang="zh-CN" altLang="zh-CN"/>
              <a:t>的处理性能要比</a:t>
            </a:r>
            <a:r>
              <a:rPr lang="en-US" altLang="zh-CN"/>
              <a:t>Nacos 1.x</a:t>
            </a:r>
            <a:r>
              <a:rPr lang="zh-CN" altLang="zh-CN"/>
              <a:t>性能更高。</a:t>
            </a:r>
            <a:endParaRPr lang="zh-CN" altLang="en-US"/>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561" y="1103087"/>
            <a:ext cx="6795375" cy="516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49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新建命名空间</a:t>
            </a:r>
            <a:endParaRPr lang="zh-CN" altLang="en-US"/>
          </a:p>
        </p:txBody>
      </p:sp>
      <p:sp>
        <p:nvSpPr>
          <p:cNvPr id="3" name="内容占位符 2"/>
          <p:cNvSpPr>
            <a:spLocks noGrp="1"/>
          </p:cNvSpPr>
          <p:nvPr>
            <p:ph idx="1"/>
          </p:nvPr>
        </p:nvSpPr>
        <p:spPr/>
        <p:txBody>
          <a:bodyPr/>
          <a:lstStyle/>
          <a:p>
            <a:r>
              <a:rPr lang="zh-CN" altLang="zh-CN"/>
              <a:t>创建一个新的命名空间“</a:t>
            </a:r>
            <a:r>
              <a:rPr lang="en-US" altLang="zh-CN"/>
              <a:t>dev</a:t>
            </a:r>
            <a:r>
              <a:rPr lang="zh-CN" altLang="zh-CN"/>
              <a:t>”，并记录好此命名空间的</a:t>
            </a:r>
            <a:r>
              <a:rPr lang="en-US" altLang="zh-CN"/>
              <a:t>ID</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25" y="1368954"/>
            <a:ext cx="11691937" cy="321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2641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bootstrap.yml</a:t>
            </a:r>
            <a:endParaRPr lang="zh-CN" altLang="en-US"/>
          </a:p>
        </p:txBody>
      </p:sp>
      <p:graphicFrame>
        <p:nvGraphicFramePr>
          <p:cNvPr id="4" name="表格 3"/>
          <p:cNvGraphicFramePr>
            <a:graphicFrameLocks noGrp="1"/>
          </p:cNvGraphicFramePr>
          <p:nvPr>
            <p:extLst/>
          </p:nvPr>
        </p:nvGraphicFramePr>
        <p:xfrm>
          <a:off x="214365" y="849087"/>
          <a:ext cx="11744801" cy="5822646"/>
        </p:xfrm>
        <a:graphic>
          <a:graphicData uri="http://schemas.openxmlformats.org/drawingml/2006/table">
            <a:tbl>
              <a:tblPr firstRow="1" firstCol="1" lastRow="1" lastCol="1" bandRow="1" bandCol="1">
                <a:tableStyleId>{5940675A-B579-460E-94D1-54222C63F5DA}</a:tableStyleId>
              </a:tblPr>
              <a:tblGrid>
                <a:gridCol w="11744801">
                  <a:extLst>
                    <a:ext uri="{9D8B030D-6E8A-4147-A177-3AD203B41FA5}">
                      <a16:colId xmlns:a16="http://schemas.microsoft.com/office/drawing/2014/main" val="135782213"/>
                    </a:ext>
                  </a:extLst>
                </a:gridCol>
              </a:tblGrid>
              <a:tr h="5822646">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config: 						# Nacos</a:t>
                      </a:r>
                      <a:r>
                        <a:rPr lang="zh-CN" sz="1600">
                          <a:effectLst/>
                        </a:rPr>
                        <a:t>配置</a:t>
                      </a:r>
                      <a:r>
                        <a:rPr lang="en-US" sz="1600">
                          <a:effectLst/>
                        </a:rPr>
                        <a:t/>
                      </a:r>
                      <a:br>
                        <a:rPr lang="en-US" sz="1600">
                          <a:effectLst/>
                        </a:rPr>
                      </a:br>
                      <a:r>
                        <a:rPr lang="en-US" sz="1600">
                          <a:effectLst/>
                        </a:rPr>
                        <a:t>        server-addr: nacos-server:8848 			# </a:t>
                      </a:r>
                      <a:r>
                        <a:rPr lang="zh-CN" sz="1600">
                          <a:effectLst/>
                        </a:rPr>
                        <a:t>服务地址</a:t>
                      </a:r>
                      <a:r>
                        <a:rPr lang="en-US" sz="1600">
                          <a:effectLst/>
                        </a:rPr>
                        <a:t/>
                      </a:r>
                      <a:br>
                        <a:rPr lang="en-US" sz="1600">
                          <a:effectLst/>
                        </a:rPr>
                      </a:br>
                      <a:r>
                        <a:rPr lang="en-US" sz="1600">
                          <a:effectLst/>
                        </a:rPr>
                        <a:t>        namespace: 650fab32-c7dc-4ae1-8ac4-2dbdefd7e617 	# </a:t>
                      </a:r>
                      <a:r>
                        <a:rPr lang="zh-CN" sz="1600">
                          <a:effectLst/>
                        </a:rPr>
                        <a:t>命名空间</a:t>
                      </a:r>
                      <a:r>
                        <a:rPr lang="en-US" sz="1600">
                          <a:effectLst/>
                        </a:rPr>
                        <a:t>ID</a:t>
                      </a:r>
                      <a:br>
                        <a:rPr lang="en-US" sz="1600">
                          <a:effectLst/>
                        </a:rPr>
                      </a:br>
                      <a:r>
                        <a:rPr lang="en-US" sz="1600">
                          <a:effectLst/>
                        </a:rPr>
                        <a:t>        group: MICROCLOUD_GROUP 				# </a:t>
                      </a:r>
                      <a:r>
                        <a:rPr lang="zh-CN" sz="1600">
                          <a:effectLst/>
                        </a:rPr>
                        <a:t>组名称</a:t>
                      </a:r>
                      <a:r>
                        <a:rPr lang="en-US" sz="1600">
                          <a:effectLst/>
                        </a:rPr>
                        <a:t/>
                      </a:r>
                      <a:br>
                        <a:rPr lang="en-US" sz="1600">
                          <a:effectLst/>
                        </a:rPr>
                      </a:br>
                      <a:r>
                        <a:rPr lang="en-US" sz="1600">
                          <a:effectLst/>
                        </a:rPr>
                        <a:t>        cluster-name: YootkCluster 				# </a:t>
                      </a:r>
                      <a:r>
                        <a:rPr lang="zh-CN" sz="1600">
                          <a:effectLst/>
                        </a:rPr>
                        <a:t>集群名称</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580693950"/>
                  </a:ext>
                </a:extLst>
              </a:tr>
            </a:tbl>
          </a:graphicData>
        </a:graphic>
      </p:graphicFrame>
    </p:spTree>
    <p:extLst>
      <p:ext uri="{BB962C8B-B14F-4D97-AF65-F5344CB8AC3E}">
        <p14:creationId xmlns:p14="http://schemas.microsoft.com/office/powerpoint/2010/main" val="4569653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endParaRPr lang="zh-CN" altLang="en-US"/>
          </a:p>
        </p:txBody>
      </p:sp>
      <p:graphicFrame>
        <p:nvGraphicFramePr>
          <p:cNvPr id="4" name="表格 3"/>
          <p:cNvGraphicFramePr>
            <a:graphicFrameLocks noGrp="1"/>
          </p:cNvGraphicFramePr>
          <p:nvPr>
            <p:extLst/>
          </p:nvPr>
        </p:nvGraphicFramePr>
        <p:xfrm>
          <a:off x="184731" y="810789"/>
          <a:ext cx="11787135" cy="5848243"/>
        </p:xfrm>
        <a:graphic>
          <a:graphicData uri="http://schemas.openxmlformats.org/drawingml/2006/table">
            <a:tbl>
              <a:tblPr firstRow="1" firstCol="1" lastRow="1" lastCol="1" bandRow="1" bandCol="1">
                <a:tableStyleId>{5940675A-B579-460E-94D1-54222C63F5DA}</a:tableStyleId>
              </a:tblPr>
              <a:tblGrid>
                <a:gridCol w="11787135">
                  <a:extLst>
                    <a:ext uri="{9D8B030D-6E8A-4147-A177-3AD203B41FA5}">
                      <a16:colId xmlns:a16="http://schemas.microsoft.com/office/drawing/2014/main" val="3254047009"/>
                    </a:ext>
                  </a:extLst>
                </a:gridCol>
              </a:tblGrid>
              <a:tr h="5848243">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dept.provider 					# </a:t>
                      </a:r>
                      <a:r>
                        <a:rPr lang="zh-CN" sz="1600">
                          <a:effectLst/>
                        </a:rPr>
                        <a:t>应用名称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service: ${spring.application.name} 		# Nacos</a:t>
                      </a:r>
                      <a:r>
                        <a:rPr lang="zh-CN" sz="1600">
                          <a:effectLst/>
                        </a:rPr>
                        <a:t>服务名称</a:t>
                      </a:r>
                      <a:r>
                        <a:rPr lang="en-US" sz="1600">
                          <a:effectLst/>
                        </a:rPr>
                        <a:t/>
                      </a:r>
                      <a:br>
                        <a:rPr lang="en-US" sz="1600">
                          <a:effectLst/>
                        </a:rPr>
                      </a:br>
                      <a:r>
                        <a:rPr lang="en-US" sz="1600">
                          <a:effectLst/>
                        </a:rPr>
                        <a:t>        server-addr: nacos-server:8848 			# </a:t>
                      </a:r>
                      <a:r>
                        <a:rPr lang="zh-CN" sz="1600">
                          <a:effectLst/>
                        </a:rPr>
                        <a:t>服务地址</a:t>
                      </a:r>
                      <a:r>
                        <a:rPr lang="en-US" sz="1600">
                          <a:effectLst/>
                        </a:rPr>
                        <a:t/>
                      </a:r>
                      <a:br>
                        <a:rPr lang="en-US" sz="1600">
                          <a:effectLst/>
                        </a:rPr>
                      </a:br>
                      <a:r>
                        <a:rPr lang="en-US" sz="1600">
                          <a:effectLst/>
                        </a:rPr>
                        <a:t>        namespace: 650fab32-c7dc-4ae1-8ac4-2dbdefd7e617 	# </a:t>
                      </a:r>
                      <a:r>
                        <a:rPr lang="zh-CN" sz="1600">
                          <a:effectLst/>
                        </a:rPr>
                        <a:t>命名空间</a:t>
                      </a:r>
                      <a:r>
                        <a:rPr lang="en-US" sz="1600">
                          <a:effectLst/>
                        </a:rPr>
                        <a:t>ID</a:t>
                      </a:r>
                      <a:br>
                        <a:rPr lang="en-US" sz="1600">
                          <a:effectLst/>
                        </a:rPr>
                      </a:br>
                      <a:r>
                        <a:rPr lang="en-US" sz="1600">
                          <a:effectLst/>
                        </a:rPr>
                        <a:t>        group: MICROCLOUD_GROUP 				# </a:t>
                      </a:r>
                      <a:r>
                        <a:rPr lang="zh-CN" sz="1600">
                          <a:effectLst/>
                        </a:rPr>
                        <a:t>组名称</a:t>
                      </a:r>
                      <a:r>
                        <a:rPr lang="en-US" sz="1600">
                          <a:effectLst/>
                        </a:rPr>
                        <a:t/>
                      </a:r>
                      <a:br>
                        <a:rPr lang="en-US" sz="1600">
                          <a:effectLst/>
                        </a:rPr>
                      </a:br>
                      <a:r>
                        <a:rPr lang="en-US" sz="1600">
                          <a:effectLst/>
                        </a:rPr>
                        <a:t>        cluster-name: YootkCluster 				# </a:t>
                      </a:r>
                      <a:r>
                        <a:rPr lang="zh-CN" sz="1600">
                          <a:effectLst/>
                        </a:rPr>
                        <a:t>集群名称</a:t>
                      </a:r>
                      <a:r>
                        <a:rPr lang="en-US" sz="1600">
                          <a:effectLst/>
                        </a:rPr>
                        <a:t/>
                      </a:r>
                      <a:br>
                        <a:rPr lang="en-US" sz="1600">
                          <a:effectLst/>
                        </a:rPr>
                      </a:br>
                      <a:r>
                        <a:rPr lang="en-US" sz="1600">
                          <a:effectLst/>
                        </a:rPr>
                        <a:t>        metadata: 						# </a:t>
                      </a:r>
                      <a:r>
                        <a:rPr lang="zh-CN" sz="1600">
                          <a:effectLst/>
                        </a:rPr>
                        <a:t>元数据</a:t>
                      </a:r>
                      <a:r>
                        <a:rPr lang="en-US" sz="1600">
                          <a:effectLst/>
                        </a:rPr>
                        <a:t/>
                      </a:r>
                      <a:br>
                        <a:rPr lang="en-US" sz="1600">
                          <a:effectLst/>
                        </a:rPr>
                      </a:br>
                      <a:r>
                        <a:rPr lang="en-US" sz="1600">
                          <a:effectLst/>
                        </a:rPr>
                        <a:t>          version: 1.0 					# </a:t>
                      </a:r>
                      <a:r>
                        <a:rPr lang="zh-CN" sz="1600">
                          <a:effectLst/>
                        </a:rPr>
                        <a:t>自定义数据项</a:t>
                      </a:r>
                      <a:r>
                        <a:rPr lang="en-US" sz="1600">
                          <a:effectLst/>
                        </a:rPr>
                        <a:t/>
                      </a:r>
                      <a:br>
                        <a:rPr lang="en-US" sz="1600">
                          <a:effectLst/>
                        </a:rPr>
                      </a:br>
                      <a:r>
                        <a:rPr lang="en-US" sz="1600">
                          <a:effectLst/>
                        </a:rPr>
                        <a:t>          company: </a:t>
                      </a:r>
                      <a:r>
                        <a:rPr lang="zh-CN" sz="1600">
                          <a:effectLst/>
                        </a:rPr>
                        <a:t>沐言科技</a:t>
                      </a:r>
                      <a:r>
                        <a:rPr lang="en-US" sz="1600">
                          <a:effectLst/>
                        </a:rPr>
                        <a:t>					# </a:t>
                      </a:r>
                      <a:r>
                        <a:rPr lang="zh-CN" sz="1600">
                          <a:effectLst/>
                        </a:rPr>
                        <a:t>自定义数据项</a:t>
                      </a:r>
                      <a:r>
                        <a:rPr lang="en-US" sz="1600">
                          <a:effectLst/>
                        </a:rPr>
                        <a:t/>
                      </a:r>
                      <a:br>
                        <a:rPr lang="en-US" sz="1600">
                          <a:effectLst/>
                        </a:rPr>
                      </a:br>
                      <a:r>
                        <a:rPr lang="en-US" sz="1600">
                          <a:effectLst/>
                        </a:rPr>
                        <a:t>          url: www.yootk.com  				# </a:t>
                      </a:r>
                      <a:r>
                        <a:rPr lang="zh-CN" sz="1600">
                          <a:effectLst/>
                        </a:rPr>
                        <a:t>自定义数据项</a:t>
                      </a:r>
                      <a:r>
                        <a:rPr lang="en-US" sz="1600">
                          <a:effectLst/>
                        </a:rPr>
                        <a:t/>
                      </a:r>
                      <a:br>
                        <a:rPr lang="en-US" sz="1600">
                          <a:effectLst/>
                        </a:rPr>
                      </a:br>
                      <a:r>
                        <a:rPr lang="en-US" sz="1600">
                          <a:effectLst/>
                        </a:rPr>
                        <a:t>          author: </a:t>
                      </a:r>
                      <a:r>
                        <a:rPr lang="zh-CN" sz="1600">
                          <a:effectLst/>
                        </a:rPr>
                        <a:t>李兴华</a:t>
                      </a:r>
                      <a:r>
                        <a:rPr lang="en-US" sz="1600">
                          <a:effectLst/>
                        </a:rPr>
                        <a:t>					# </a:t>
                      </a:r>
                      <a:r>
                        <a:rPr lang="zh-CN" sz="1600">
                          <a:effectLst/>
                        </a:rPr>
                        <a:t>自定义数据项</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62488730"/>
                  </a:ext>
                </a:extLst>
              </a:tr>
            </a:tbl>
          </a:graphicData>
        </a:graphic>
      </p:graphicFrame>
    </p:spTree>
    <p:extLst>
      <p:ext uri="{BB962C8B-B14F-4D97-AF65-F5344CB8AC3E}">
        <p14:creationId xmlns:p14="http://schemas.microsoft.com/office/powerpoint/2010/main" val="4091875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配置属性</a:t>
            </a:r>
            <a:endParaRPr lang="zh-CN" altLang="en-US"/>
          </a:p>
        </p:txBody>
      </p:sp>
      <p:sp>
        <p:nvSpPr>
          <p:cNvPr id="3" name="内容占位符 2"/>
          <p:cNvSpPr>
            <a:spLocks noGrp="1"/>
          </p:cNvSpPr>
          <p:nvPr>
            <p:ph idx="1"/>
          </p:nvPr>
        </p:nvSpPr>
        <p:spPr/>
        <p:txBody>
          <a:bodyPr/>
          <a:lstStyle/>
          <a:p>
            <a:r>
              <a:rPr lang="zh-CN" altLang="zh-CN"/>
              <a:t>在</a:t>
            </a:r>
            <a:r>
              <a:rPr lang="en-US" altLang="zh-CN"/>
              <a:t>dev</a:t>
            </a:r>
            <a:r>
              <a:rPr lang="zh-CN" altLang="zh-CN"/>
              <a:t>命名空间中创建一个新的配置项（</a:t>
            </a:r>
            <a:r>
              <a:rPr lang="en-US" altLang="zh-CN"/>
              <a:t>dept.provider.properties</a:t>
            </a:r>
            <a:r>
              <a:rPr lang="zh-CN" altLang="zh-CN"/>
              <a:t>），在设置此配置项时所使用的组名称必须为“</a:t>
            </a:r>
            <a:r>
              <a:rPr lang="en-US" altLang="zh-CN"/>
              <a:t>MICROCLOUD_GROUP</a:t>
            </a:r>
            <a:r>
              <a:rPr lang="zh-CN" altLang="zh-CN"/>
              <a:t>”</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902" y="1629139"/>
            <a:ext cx="11161184" cy="48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225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微服务与领域模型</a:t>
            </a:r>
            <a:endParaRPr lang="zh-CN" altLang="en-US"/>
          </a:p>
        </p:txBody>
      </p:sp>
      <p:pic>
        <p:nvPicPr>
          <p:cNvPr id="512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65" y="849087"/>
            <a:ext cx="11583458" cy="405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5734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安全管理</a:t>
            </a:r>
            <a:endParaRPr lang="zh-CN" altLang="en-US"/>
          </a:p>
        </p:txBody>
      </p:sp>
      <p:sp>
        <p:nvSpPr>
          <p:cNvPr id="3" name="内容占位符 2"/>
          <p:cNvSpPr>
            <a:spLocks noGrp="1"/>
          </p:cNvSpPr>
          <p:nvPr>
            <p:ph idx="1"/>
          </p:nvPr>
        </p:nvSpPr>
        <p:spPr/>
        <p:txBody>
          <a:bodyPr/>
          <a:lstStyle/>
          <a:p>
            <a:r>
              <a:rPr lang="zh-CN" altLang="zh-CN"/>
              <a:t>由于当前的</a:t>
            </a:r>
            <a:r>
              <a:rPr lang="en-US" altLang="zh-CN"/>
              <a:t>Nacos</a:t>
            </a:r>
            <a:r>
              <a:rPr lang="zh-CN" altLang="zh-CN"/>
              <a:t>服务中并没有启用任何的安全机制，所以任何的微服务只要填写了正确的服务地址就都可以进行服务注册，也都可以通过注册中心获取到所有的实例信息，这样一来是既不安全的</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28" y="2005731"/>
            <a:ext cx="11247332" cy="306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8946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修改</a:t>
            </a:r>
            <a:r>
              <a:rPr lang="en-US" altLang="zh-CN"/>
              <a:t>Nacos</a:t>
            </a:r>
            <a:r>
              <a:rPr lang="zh-CN" altLang="en-US"/>
              <a:t>配置文件</a:t>
            </a:r>
          </a:p>
        </p:txBody>
      </p:sp>
      <p:sp>
        <p:nvSpPr>
          <p:cNvPr id="3" name="内容占位符 2"/>
          <p:cNvSpPr>
            <a:spLocks noGrp="1"/>
          </p:cNvSpPr>
          <p:nvPr>
            <p:ph idx="1"/>
          </p:nvPr>
        </p:nvSpPr>
        <p:spPr/>
        <p:txBody>
          <a:bodyPr/>
          <a:lstStyle/>
          <a:p>
            <a:r>
              <a:rPr lang="zh-CN" altLang="en-US"/>
              <a:t>修改</a:t>
            </a:r>
            <a:r>
              <a:rPr lang="en-US" altLang="zh-CN"/>
              <a:t>Nacos</a:t>
            </a:r>
            <a:r>
              <a:rPr lang="zh-CN" altLang="en-US"/>
              <a:t>配置文件：</a:t>
            </a:r>
            <a:r>
              <a:rPr lang="en-US" altLang="zh-CN"/>
              <a:t>vi /</a:t>
            </a:r>
            <a:r>
              <a:rPr lang="en-US" altLang="zh-CN" smtClean="0"/>
              <a:t>usr/local/nacos/conf/application.properties</a:t>
            </a:r>
          </a:p>
          <a:p>
            <a:r>
              <a:rPr lang="zh-CN" altLang="en-US" smtClean="0"/>
              <a:t>修改配置项：</a:t>
            </a:r>
            <a:endParaRPr lang="en-US" altLang="zh-CN" smtClean="0"/>
          </a:p>
          <a:p>
            <a:pPr lvl="1"/>
            <a:r>
              <a:rPr lang="en-US" altLang="zh-CN" sz="1600"/>
              <a:t>nacos.core.auth.enabled=true				</a:t>
            </a:r>
            <a:r>
              <a:rPr lang="en-US" altLang="zh-CN" sz="1600" smtClean="0"/>
              <a:t># </a:t>
            </a:r>
            <a:r>
              <a:rPr lang="zh-CN" altLang="en-US" sz="1600"/>
              <a:t>启用</a:t>
            </a:r>
            <a:r>
              <a:rPr lang="en-US" altLang="zh-CN" sz="1600"/>
              <a:t>Nacos</a:t>
            </a:r>
            <a:r>
              <a:rPr lang="zh-CN" altLang="en-US" sz="1600"/>
              <a:t>安全认证</a:t>
            </a:r>
          </a:p>
          <a:p>
            <a:pPr lvl="1"/>
            <a:r>
              <a:rPr lang="en-US" altLang="zh-CN" sz="1600"/>
              <a:t>nacos.core.auth.enable.userAgentAuthWhite=false	</a:t>
            </a:r>
            <a:r>
              <a:rPr lang="en-US" altLang="zh-CN" sz="1600" smtClean="0"/>
              <a:t># </a:t>
            </a:r>
            <a:r>
              <a:rPr lang="zh-CN" altLang="en-US" sz="1600"/>
              <a:t>关闭使用</a:t>
            </a:r>
            <a:r>
              <a:rPr lang="en-US" altLang="zh-CN" sz="1600"/>
              <a:t>user-agent</a:t>
            </a:r>
            <a:r>
              <a:rPr lang="zh-CN" altLang="en-US" sz="1600"/>
              <a:t>判断服务端请求并放行鉴权的功能</a:t>
            </a:r>
          </a:p>
          <a:p>
            <a:pPr lvl="1"/>
            <a:r>
              <a:rPr lang="en-US" altLang="zh-CN" sz="1600"/>
              <a:t>nacos.core.auth.server.identity.key=muyan		</a:t>
            </a:r>
            <a:r>
              <a:rPr lang="en-US" altLang="zh-CN" sz="1600" smtClean="0"/>
              <a:t># </a:t>
            </a:r>
            <a:r>
              <a:rPr lang="zh-CN" altLang="en-US" sz="1600"/>
              <a:t>自定义身份识别</a:t>
            </a:r>
            <a:r>
              <a:rPr lang="en-US" altLang="zh-CN" sz="1600"/>
              <a:t>KEY</a:t>
            </a:r>
            <a:r>
              <a:rPr lang="zh-CN" altLang="en-US" sz="1600"/>
              <a:t>（配置用户名）</a:t>
            </a:r>
          </a:p>
          <a:p>
            <a:pPr lvl="1"/>
            <a:r>
              <a:rPr lang="en-US" altLang="zh-CN" sz="1600"/>
              <a:t>nacos.core.auth.server.identity.value=yootk		</a:t>
            </a:r>
            <a:r>
              <a:rPr lang="en-US" altLang="zh-CN" sz="1600" smtClean="0"/>
              <a:t># </a:t>
            </a:r>
            <a:r>
              <a:rPr lang="zh-CN" altLang="en-US" sz="1600"/>
              <a:t>自定义身份识别</a:t>
            </a:r>
            <a:r>
              <a:rPr lang="en-US" altLang="zh-CN" sz="1600"/>
              <a:t>VALUE</a:t>
            </a:r>
            <a:r>
              <a:rPr lang="zh-CN" altLang="en-US" sz="1600"/>
              <a:t>（配置密码</a:t>
            </a:r>
            <a:r>
              <a:rPr lang="zh-CN" altLang="en-US" sz="1600" smtClean="0"/>
              <a:t>）</a:t>
            </a:r>
            <a:endParaRPr lang="zh-CN" altLang="en-US" sz="1600"/>
          </a:p>
        </p:txBody>
      </p:sp>
    </p:spTree>
    <p:extLst>
      <p:ext uri="{BB962C8B-B14F-4D97-AF65-F5344CB8AC3E}">
        <p14:creationId xmlns:p14="http://schemas.microsoft.com/office/powerpoint/2010/main" val="3404014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创建角色</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59" y="1035050"/>
            <a:ext cx="11353270" cy="422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254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t>
            </a:r>
            <a:r>
              <a:rPr lang="zh-CN" altLang="zh-CN"/>
              <a:t>注册中心比较</a:t>
            </a:r>
            <a:endParaRPr lang="zh-CN" altLang="en-US"/>
          </a:p>
        </p:txBody>
      </p:sp>
      <p:sp>
        <p:nvSpPr>
          <p:cNvPr id="3" name="内容占位符 2"/>
          <p:cNvSpPr>
            <a:spLocks noGrp="1"/>
          </p:cNvSpPr>
          <p:nvPr>
            <p:ph idx="1"/>
          </p:nvPr>
        </p:nvSpPr>
        <p:spPr/>
        <p:txBody>
          <a:bodyPr/>
          <a:lstStyle/>
          <a:p>
            <a:r>
              <a:rPr lang="zh-CN" altLang="zh-CN"/>
              <a:t>注册中心的本质在于节点数据信息的存储，但是如果要想开发出可用的注册中心则必须遵从</a:t>
            </a:r>
            <a:r>
              <a:rPr lang="en-US" altLang="zh-CN"/>
              <a:t>CAP</a:t>
            </a:r>
            <a:r>
              <a:rPr lang="zh-CN" altLang="zh-CN"/>
              <a:t>原则，这样开发与维护的成本较高，所以在</a:t>
            </a:r>
            <a:r>
              <a:rPr lang="en-US" altLang="zh-CN"/>
              <a:t>SpringCloud</a:t>
            </a:r>
            <a:r>
              <a:rPr lang="zh-CN" altLang="zh-CN"/>
              <a:t>开发中一般会存在有三类注册中心：</a:t>
            </a:r>
            <a:r>
              <a:rPr lang="en-US" altLang="zh-CN"/>
              <a:t>Eureka</a:t>
            </a:r>
            <a:r>
              <a:rPr lang="zh-CN" altLang="zh-CN"/>
              <a:t>、</a:t>
            </a:r>
            <a:r>
              <a:rPr lang="en-US" altLang="zh-CN"/>
              <a:t>Consul</a:t>
            </a:r>
            <a:r>
              <a:rPr lang="zh-CN" altLang="zh-CN"/>
              <a:t>、</a:t>
            </a:r>
            <a:r>
              <a:rPr lang="en-US" altLang="zh-CN"/>
              <a:t>Nacos</a:t>
            </a:r>
            <a:endParaRPr lang="zh-CN" altLang="en-US"/>
          </a:p>
        </p:txBody>
      </p:sp>
      <p:graphicFrame>
        <p:nvGraphicFramePr>
          <p:cNvPr id="4" name="表格 3"/>
          <p:cNvGraphicFramePr>
            <a:graphicFrameLocks noGrp="1"/>
          </p:cNvGraphicFramePr>
          <p:nvPr>
            <p:extLst/>
          </p:nvPr>
        </p:nvGraphicFramePr>
        <p:xfrm>
          <a:off x="205899" y="2067244"/>
          <a:ext cx="11721940" cy="4066621"/>
        </p:xfrm>
        <a:graphic>
          <a:graphicData uri="http://schemas.openxmlformats.org/drawingml/2006/table">
            <a:tbl>
              <a:tblPr firstRow="1" firstCol="1" lastRow="1" lastCol="1" bandRow="1" bandCol="1">
                <a:tableStyleId>{5940675A-B579-460E-94D1-54222C63F5DA}</a:tableStyleId>
              </a:tblPr>
              <a:tblGrid>
                <a:gridCol w="586463">
                  <a:extLst>
                    <a:ext uri="{9D8B030D-6E8A-4147-A177-3AD203B41FA5}">
                      <a16:colId xmlns:a16="http://schemas.microsoft.com/office/drawing/2014/main" val="2131443394"/>
                    </a:ext>
                  </a:extLst>
                </a:gridCol>
                <a:gridCol w="2178813">
                  <a:extLst>
                    <a:ext uri="{9D8B030D-6E8A-4147-A177-3AD203B41FA5}">
                      <a16:colId xmlns:a16="http://schemas.microsoft.com/office/drawing/2014/main" val="1677392671"/>
                    </a:ext>
                  </a:extLst>
                </a:gridCol>
                <a:gridCol w="2247091">
                  <a:extLst>
                    <a:ext uri="{9D8B030D-6E8A-4147-A177-3AD203B41FA5}">
                      <a16:colId xmlns:a16="http://schemas.microsoft.com/office/drawing/2014/main" val="547422385"/>
                    </a:ext>
                  </a:extLst>
                </a:gridCol>
                <a:gridCol w="2592141">
                  <a:extLst>
                    <a:ext uri="{9D8B030D-6E8A-4147-A177-3AD203B41FA5}">
                      <a16:colId xmlns:a16="http://schemas.microsoft.com/office/drawing/2014/main" val="2231409255"/>
                    </a:ext>
                  </a:extLst>
                </a:gridCol>
                <a:gridCol w="4117432">
                  <a:extLst>
                    <a:ext uri="{9D8B030D-6E8A-4147-A177-3AD203B41FA5}">
                      <a16:colId xmlns:a16="http://schemas.microsoft.com/office/drawing/2014/main" val="1526222846"/>
                    </a:ext>
                  </a:extLst>
                </a:gridCol>
              </a:tblGrid>
              <a:tr h="315276">
                <a:tc>
                  <a:txBody>
                    <a:bodyPr/>
                    <a:lstStyle/>
                    <a:p>
                      <a:pPr algn="ctr">
                        <a:spcAft>
                          <a:spcPts val="0"/>
                        </a:spcAft>
                      </a:pPr>
                      <a:r>
                        <a:rPr lang="en-US" sz="1600" b="1" kern="100">
                          <a:effectLst/>
                        </a:rPr>
                        <a:t>No.</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b="1" kern="100">
                          <a:effectLst/>
                        </a:rPr>
                        <a:t>比较项</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b="1" kern="100">
                          <a:effectLst/>
                        </a:rPr>
                        <a:t>Eureka</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b="1" kern="100">
                          <a:effectLst/>
                        </a:rPr>
                        <a:t>Consul</a:t>
                      </a:r>
                      <a:endParaRPr lang="zh-CN" sz="16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b="1" kern="100">
                          <a:effectLst/>
                        </a:rPr>
                        <a:t>Nacos</a:t>
                      </a:r>
                      <a:endParaRPr lang="zh-CN" sz="1600" b="1"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87672503"/>
                  </a:ext>
                </a:extLst>
              </a:tr>
              <a:tr h="288565">
                <a:tc>
                  <a:txBody>
                    <a:bodyPr/>
                    <a:lstStyle/>
                    <a:p>
                      <a:pPr algn="ctr">
                        <a:spcAft>
                          <a:spcPts val="0"/>
                        </a:spcAft>
                      </a:pPr>
                      <a:r>
                        <a:rPr lang="en-US" sz="1600" kern="100">
                          <a:effectLst/>
                        </a:rPr>
                        <a:t>01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开发组织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Netflix</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Hashicorp</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Alibaba</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1970649"/>
                  </a:ext>
                </a:extLst>
              </a:tr>
              <a:tr h="288565">
                <a:tc>
                  <a:txBody>
                    <a:bodyPr/>
                    <a:lstStyle/>
                    <a:p>
                      <a:pPr algn="ctr">
                        <a:spcAft>
                          <a:spcPts val="0"/>
                        </a:spcAft>
                      </a:pPr>
                      <a:r>
                        <a:rPr lang="en-US" sz="1600" kern="100">
                          <a:effectLst/>
                        </a:rPr>
                        <a:t>02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开发语言</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Java</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Golang</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Java</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25216722"/>
                  </a:ext>
                </a:extLst>
              </a:tr>
              <a:tr h="288565">
                <a:tc>
                  <a:txBody>
                    <a:bodyPr/>
                    <a:lstStyle/>
                    <a:p>
                      <a:pPr algn="ctr">
                        <a:spcAft>
                          <a:spcPts val="0"/>
                        </a:spcAft>
                      </a:pPr>
                      <a:r>
                        <a:rPr lang="en-US" sz="1600" kern="100">
                          <a:effectLst/>
                        </a:rPr>
                        <a:t>03</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CAP</a:t>
                      </a: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AP</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CP</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CP + AP</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0859756"/>
                  </a:ext>
                </a:extLst>
              </a:tr>
              <a:tr h="288565">
                <a:tc>
                  <a:txBody>
                    <a:bodyPr/>
                    <a:lstStyle/>
                    <a:p>
                      <a:pPr algn="ctr">
                        <a:spcAft>
                          <a:spcPts val="0"/>
                        </a:spcAft>
                      </a:pPr>
                      <a:r>
                        <a:rPr lang="en-US" sz="1600" kern="100">
                          <a:effectLst/>
                        </a:rPr>
                        <a:t>04</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健康检查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客户端心跳</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TCP / HTTP / gRPC</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TCP / HTTP / MySQL / </a:t>
                      </a:r>
                      <a:r>
                        <a:rPr lang="zh-CN" sz="1600" kern="100">
                          <a:effectLst/>
                        </a:rPr>
                        <a:t>客户端心跳</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6484372"/>
                  </a:ext>
                </a:extLst>
              </a:tr>
              <a:tr h="288565">
                <a:tc>
                  <a:txBody>
                    <a:bodyPr/>
                    <a:lstStyle/>
                    <a:p>
                      <a:pPr algn="ctr">
                        <a:spcAft>
                          <a:spcPts val="0"/>
                        </a:spcAft>
                      </a:pPr>
                      <a:r>
                        <a:rPr lang="en-US" sz="1600" kern="100">
                          <a:effectLst/>
                        </a:rPr>
                        <a:t>05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负载均衡策略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Ribbon</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Fabio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权重</a:t>
                      </a:r>
                      <a:r>
                        <a:rPr lang="en-US" sz="1600" kern="100">
                          <a:effectLst/>
                        </a:rPr>
                        <a:t>/</a:t>
                      </a:r>
                      <a:r>
                        <a:rPr lang="zh-CN" sz="1600" kern="100">
                          <a:effectLst/>
                        </a:rPr>
                        <a:t>元数据</a:t>
                      </a:r>
                      <a:r>
                        <a:rPr lang="en-US" sz="1600" kern="100">
                          <a:effectLst/>
                        </a:rPr>
                        <a:t>/</a:t>
                      </a:r>
                      <a:r>
                        <a:rPr lang="zh-CN" sz="1600" kern="100">
                          <a:effectLst/>
                        </a:rPr>
                        <a:t>选择器</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20633732"/>
                  </a:ext>
                </a:extLst>
              </a:tr>
              <a:tr h="288565">
                <a:tc>
                  <a:txBody>
                    <a:bodyPr/>
                    <a:lstStyle/>
                    <a:p>
                      <a:pPr algn="ctr">
                        <a:spcAft>
                          <a:spcPts val="0"/>
                        </a:spcAft>
                      </a:pPr>
                      <a:r>
                        <a:rPr lang="en-US" sz="1600" kern="100">
                          <a:effectLst/>
                        </a:rPr>
                        <a:t>06</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雪崩保护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有</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有</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无</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15266015"/>
                  </a:ext>
                </a:extLst>
              </a:tr>
              <a:tr h="288565">
                <a:tc>
                  <a:txBody>
                    <a:bodyPr/>
                    <a:lstStyle/>
                    <a:p>
                      <a:pPr algn="ctr">
                        <a:spcAft>
                          <a:spcPts val="0"/>
                        </a:spcAft>
                      </a:pPr>
                      <a:r>
                        <a:rPr lang="en-US" sz="1600" kern="100">
                          <a:effectLst/>
                        </a:rPr>
                        <a:t>07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实例自动注销</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不支持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41013168"/>
                  </a:ext>
                </a:extLst>
              </a:tr>
              <a:tr h="288565">
                <a:tc>
                  <a:txBody>
                    <a:bodyPr/>
                    <a:lstStyle/>
                    <a:p>
                      <a:pPr algn="ctr">
                        <a:spcAft>
                          <a:spcPts val="0"/>
                        </a:spcAft>
                      </a:pPr>
                      <a:r>
                        <a:rPr lang="en-US" sz="1600" kern="100">
                          <a:effectLst/>
                        </a:rPr>
                        <a:t>08</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访问协议</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HTTP</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HTTP / DNS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HTTP / DNS / gRPC</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7928846"/>
                  </a:ext>
                </a:extLst>
              </a:tr>
              <a:tr h="288565">
                <a:tc>
                  <a:txBody>
                    <a:bodyPr/>
                    <a:lstStyle/>
                    <a:p>
                      <a:pPr algn="ctr">
                        <a:spcAft>
                          <a:spcPts val="0"/>
                        </a:spcAft>
                      </a:pPr>
                      <a:r>
                        <a:rPr lang="en-US" sz="1600" kern="100">
                          <a:effectLst/>
                        </a:rPr>
                        <a:t>09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监听支持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83711058"/>
                  </a:ext>
                </a:extLst>
              </a:tr>
              <a:tr h="288565">
                <a:tc>
                  <a:txBody>
                    <a:bodyPr/>
                    <a:lstStyle/>
                    <a:p>
                      <a:pPr algn="ctr">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多数据中心</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89213901"/>
                  </a:ext>
                </a:extLst>
              </a:tr>
              <a:tr h="288565">
                <a:tc>
                  <a:txBody>
                    <a:bodyPr/>
                    <a:lstStyle/>
                    <a:p>
                      <a:pPr algn="ctr">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跨注册中心同步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不支持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不支持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42466228"/>
                  </a:ext>
                </a:extLst>
              </a:tr>
              <a:tr h="288565">
                <a:tc>
                  <a:txBody>
                    <a:bodyPr/>
                    <a:lstStyle/>
                    <a:p>
                      <a:pPr algn="ctr">
                        <a:spcAft>
                          <a:spcPts val="0"/>
                        </a:spcAft>
                      </a:pPr>
                      <a:r>
                        <a:rPr lang="en-US" sz="1600" kern="100">
                          <a:effectLst/>
                        </a:rPr>
                        <a:t>12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Dubbo</a:t>
                      </a:r>
                      <a:r>
                        <a:rPr lang="zh-CN" sz="1600" kern="100">
                          <a:effectLst/>
                        </a:rPr>
                        <a:t>集成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1600" kern="100" smtClean="0">
                          <a:effectLst/>
                        </a:rPr>
                        <a:t>不</a:t>
                      </a:r>
                      <a:r>
                        <a:rPr lang="zh-CN" sz="1600" kern="100" smtClean="0">
                          <a:effectLst/>
                        </a:rPr>
                        <a:t>支</a:t>
                      </a:r>
                      <a:r>
                        <a:rPr lang="zh-CN" sz="1600" kern="100">
                          <a:effectLst/>
                        </a:rPr>
                        <a:t>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不支持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smtClean="0">
                          <a:effectLst/>
                        </a:rPr>
                        <a:t>支</a:t>
                      </a:r>
                      <a:r>
                        <a:rPr lang="zh-CN" sz="1600" kern="100">
                          <a:effectLst/>
                        </a:rPr>
                        <a:t>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72519212"/>
                  </a:ext>
                </a:extLst>
              </a:tr>
              <a:tr h="288565">
                <a:tc>
                  <a:txBody>
                    <a:bodyPr/>
                    <a:lstStyle/>
                    <a:p>
                      <a:pPr algn="ctr">
                        <a:spcAft>
                          <a:spcPts val="0"/>
                        </a:spcAft>
                      </a:pPr>
                      <a:r>
                        <a:rPr lang="en-US" sz="1600" kern="100">
                          <a:effectLst/>
                        </a:rPr>
                        <a:t>13</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en-US" sz="1600" kern="100">
                          <a:effectLst/>
                        </a:rPr>
                        <a:t>Kubernates</a:t>
                      </a:r>
                      <a:r>
                        <a:rPr lang="zh-CN" sz="1600" kern="100">
                          <a:effectLst/>
                        </a:rPr>
                        <a:t>集成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不支持</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支持</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33754565"/>
                  </a:ext>
                </a:extLst>
              </a:tr>
            </a:tbl>
          </a:graphicData>
        </a:graphic>
      </p:graphicFrame>
    </p:spTree>
    <p:extLst>
      <p:ext uri="{BB962C8B-B14F-4D97-AF65-F5344CB8AC3E}">
        <p14:creationId xmlns:p14="http://schemas.microsoft.com/office/powerpoint/2010/main" val="24825707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为角色配置权限</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929" y="849087"/>
            <a:ext cx="11775130" cy="451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458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bootstrap.yml</a:t>
            </a:r>
            <a:endParaRPr lang="zh-CN" altLang="en-US"/>
          </a:p>
        </p:txBody>
      </p:sp>
      <p:graphicFrame>
        <p:nvGraphicFramePr>
          <p:cNvPr id="4" name="表格 3"/>
          <p:cNvGraphicFramePr>
            <a:graphicFrameLocks noGrp="1"/>
          </p:cNvGraphicFramePr>
          <p:nvPr>
            <p:extLst/>
          </p:nvPr>
        </p:nvGraphicFramePr>
        <p:xfrm>
          <a:off x="159333" y="849087"/>
          <a:ext cx="11837934" cy="5814180"/>
        </p:xfrm>
        <a:graphic>
          <a:graphicData uri="http://schemas.openxmlformats.org/drawingml/2006/table">
            <a:tbl>
              <a:tblPr firstRow="1" firstCol="1" lastRow="1" lastCol="1" bandRow="1" bandCol="1">
                <a:tableStyleId>{5940675A-B579-460E-94D1-54222C63F5DA}</a:tableStyleId>
              </a:tblPr>
              <a:tblGrid>
                <a:gridCol w="11837934">
                  <a:extLst>
                    <a:ext uri="{9D8B030D-6E8A-4147-A177-3AD203B41FA5}">
                      <a16:colId xmlns:a16="http://schemas.microsoft.com/office/drawing/2014/main" val="1748703706"/>
                    </a:ext>
                  </a:extLst>
                </a:gridCol>
              </a:tblGrid>
              <a:tr h="5814180">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nacos: 							# Nacos</a:t>
                      </a:r>
                      <a:r>
                        <a:rPr lang="zh-CN" sz="1400">
                          <a:effectLst/>
                        </a:rPr>
                        <a:t>注册中心</a:t>
                      </a:r>
                      <a:r>
                        <a:rPr lang="en-US" sz="1400">
                          <a:effectLst/>
                        </a:rPr>
                        <a:t/>
                      </a:r>
                      <a:br>
                        <a:rPr lang="en-US" sz="1400">
                          <a:effectLst/>
                        </a:rPr>
                      </a:br>
                      <a:r>
                        <a:rPr lang="en-US" sz="1400">
                          <a:effectLst/>
                        </a:rPr>
                        <a:t>      config: 							# Nacos</a:t>
                      </a:r>
                      <a:r>
                        <a:rPr lang="zh-CN" sz="1400">
                          <a:effectLst/>
                        </a:rPr>
                        <a:t>配置</a:t>
                      </a:r>
                      <a:r>
                        <a:rPr lang="en-US" sz="1400">
                          <a:effectLst/>
                        </a:rPr>
                        <a:t/>
                      </a:r>
                      <a:br>
                        <a:rPr lang="en-US" sz="1400">
                          <a:effectLst/>
                        </a:rPr>
                      </a:br>
                      <a:r>
                        <a:rPr lang="en-US" sz="1400">
                          <a:effectLst/>
                        </a:rPr>
                        <a:t>        username: muyan 						# </a:t>
                      </a:r>
                      <a:r>
                        <a:rPr lang="zh-CN" sz="1400">
                          <a:effectLst/>
                        </a:rPr>
                        <a:t>用户名</a:t>
                      </a:r>
                      <a:r>
                        <a:rPr lang="en-US" sz="1400">
                          <a:effectLst/>
                        </a:rPr>
                        <a:t/>
                      </a:r>
                      <a:br>
                        <a:rPr lang="en-US" sz="1400">
                          <a:effectLst/>
                        </a:rPr>
                      </a:br>
                      <a:r>
                        <a:rPr lang="en-US" sz="1400">
                          <a:effectLst/>
                        </a:rPr>
                        <a:t>        password: yootk 						# </a:t>
                      </a:r>
                      <a:r>
                        <a:rPr lang="zh-CN" sz="1400">
                          <a:effectLst/>
                        </a:rPr>
                        <a:t>密码</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509460523"/>
                  </a:ext>
                </a:extLst>
              </a:tr>
            </a:tbl>
          </a:graphicData>
        </a:graphic>
      </p:graphicFrame>
    </p:spTree>
    <p:extLst>
      <p:ext uri="{BB962C8B-B14F-4D97-AF65-F5344CB8AC3E}">
        <p14:creationId xmlns:p14="http://schemas.microsoft.com/office/powerpoint/2010/main" val="41569953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application.yml</a:t>
            </a:r>
            <a:endParaRPr lang="zh-CN" altLang="en-US"/>
          </a:p>
        </p:txBody>
      </p:sp>
      <p:graphicFrame>
        <p:nvGraphicFramePr>
          <p:cNvPr id="4" name="表格 3"/>
          <p:cNvGraphicFramePr>
            <a:graphicFrameLocks noGrp="1"/>
          </p:cNvGraphicFramePr>
          <p:nvPr>
            <p:extLst/>
          </p:nvPr>
        </p:nvGraphicFramePr>
        <p:xfrm>
          <a:off x="133933" y="888683"/>
          <a:ext cx="11850634" cy="5749184"/>
        </p:xfrm>
        <a:graphic>
          <a:graphicData uri="http://schemas.openxmlformats.org/drawingml/2006/table">
            <a:tbl>
              <a:tblPr firstRow="1" firstCol="1" lastRow="1" lastCol="1" bandRow="1" bandCol="1">
                <a:tableStyleId>{5940675A-B579-460E-94D1-54222C63F5DA}</a:tableStyleId>
              </a:tblPr>
              <a:tblGrid>
                <a:gridCol w="11850634">
                  <a:extLst>
                    <a:ext uri="{9D8B030D-6E8A-4147-A177-3AD203B41FA5}">
                      <a16:colId xmlns:a16="http://schemas.microsoft.com/office/drawing/2014/main" val="2353092202"/>
                    </a:ext>
                  </a:extLst>
                </a:gridCol>
              </a:tblGrid>
              <a:tr h="5749184">
                <a:tc>
                  <a:txBody>
                    <a:bodyPr/>
                    <a:lstStyle/>
                    <a:p>
                      <a:r>
                        <a:rPr lang="en-US" sz="1600">
                          <a:effectLst/>
                        </a:rPr>
                        <a:t>spring:</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注册中心</a:t>
                      </a:r>
                      <a:r>
                        <a:rPr lang="en-US" sz="1600">
                          <a:effectLst/>
                        </a:rPr>
                        <a:t/>
                      </a:r>
                      <a:br>
                        <a:rPr lang="en-US" sz="1600">
                          <a:effectLst/>
                        </a:rPr>
                      </a:br>
                      <a:r>
                        <a:rPr lang="en-US" sz="1600">
                          <a:effectLst/>
                        </a:rPr>
                        <a:t>      discovery: 							# </a:t>
                      </a:r>
                      <a:r>
                        <a:rPr lang="zh-CN" sz="1600">
                          <a:effectLst/>
                        </a:rPr>
                        <a:t>发现服务</a:t>
                      </a:r>
                      <a:r>
                        <a:rPr lang="en-US" sz="1600">
                          <a:effectLst/>
                        </a:rPr>
                        <a:t/>
                      </a:r>
                      <a:br>
                        <a:rPr lang="en-US" sz="1600">
                          <a:effectLst/>
                        </a:rPr>
                      </a:br>
                      <a:r>
                        <a:rPr lang="en-US" sz="1600">
                          <a:effectLst/>
                        </a:rPr>
                        <a:t>        username: muyan 						# </a:t>
                      </a:r>
                      <a:r>
                        <a:rPr lang="zh-CN" sz="1600">
                          <a:effectLst/>
                        </a:rPr>
                        <a:t>用户名</a:t>
                      </a:r>
                      <a:r>
                        <a:rPr lang="en-US" sz="1600">
                          <a:effectLst/>
                        </a:rPr>
                        <a:t/>
                      </a:r>
                      <a:br>
                        <a:rPr lang="en-US" sz="1600">
                          <a:effectLst/>
                        </a:rPr>
                      </a:br>
                      <a:r>
                        <a:rPr lang="en-US" sz="1600">
                          <a:effectLst/>
                        </a:rPr>
                        <a:t>        password: yootk 						# </a:t>
                      </a:r>
                      <a:r>
                        <a:rPr lang="zh-CN" sz="1600">
                          <a:effectLst/>
                        </a:rPr>
                        <a:t>密码</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498277437"/>
                  </a:ext>
                </a:extLst>
              </a:tr>
            </a:tbl>
          </a:graphicData>
        </a:graphic>
      </p:graphicFrame>
    </p:spTree>
    <p:extLst>
      <p:ext uri="{BB962C8B-B14F-4D97-AF65-F5344CB8AC3E}">
        <p14:creationId xmlns:p14="http://schemas.microsoft.com/office/powerpoint/2010/main" val="34644246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spring-cloud-alibaba-nacos-discovery</a:t>
            </a:r>
            <a:endParaRPr lang="zh-CN" altLang="en-US"/>
          </a:p>
        </p:txBody>
      </p:sp>
      <p:graphicFrame>
        <p:nvGraphicFramePr>
          <p:cNvPr id="4" name="表格 3"/>
          <p:cNvGraphicFramePr>
            <a:graphicFrameLocks noGrp="1"/>
          </p:cNvGraphicFramePr>
          <p:nvPr>
            <p:extLst/>
          </p:nvPr>
        </p:nvGraphicFramePr>
        <p:xfrm>
          <a:off x="201665" y="849086"/>
          <a:ext cx="11804067" cy="5805713"/>
        </p:xfrm>
        <a:graphic>
          <a:graphicData uri="http://schemas.openxmlformats.org/drawingml/2006/table">
            <a:tbl>
              <a:tblPr firstRow="1" firstCol="1" lastRow="1" lastCol="1" bandRow="1" bandCol="1">
                <a:tableStyleId>{5940675A-B579-460E-94D1-54222C63F5DA}</a:tableStyleId>
              </a:tblPr>
              <a:tblGrid>
                <a:gridCol w="11804067">
                  <a:extLst>
                    <a:ext uri="{9D8B030D-6E8A-4147-A177-3AD203B41FA5}">
                      <a16:colId xmlns:a16="http://schemas.microsoft.com/office/drawing/2014/main" val="1297149965"/>
                    </a:ext>
                  </a:extLst>
                </a:gridCol>
              </a:tblGrid>
              <a:tr h="5805713">
                <a:tc>
                  <a:txBody>
                    <a:bodyPr/>
                    <a:lstStyle/>
                    <a:p>
                      <a:r>
                        <a:rPr lang="en-US" sz="1600">
                          <a:effectLst/>
                        </a:rPr>
                        <a:t>org.springframework.boot.autoconfigure.EnableAutoConfiguration=\</a:t>
                      </a:r>
                      <a:br>
                        <a:rPr lang="en-US" sz="1600">
                          <a:effectLst/>
                        </a:rPr>
                      </a:br>
                      <a:r>
                        <a:rPr lang="en-US" sz="1600">
                          <a:effectLst/>
                        </a:rPr>
                        <a:t>  com.alibaba.cloud.nacos.discovery.NacosDiscoveryAutoConfiguration,\</a:t>
                      </a:r>
                      <a:br>
                        <a:rPr lang="en-US" sz="1600">
                          <a:effectLst/>
                        </a:rPr>
                      </a:br>
                      <a:r>
                        <a:rPr lang="en-US" sz="1600">
                          <a:effectLst/>
                        </a:rPr>
                        <a:t>  com.alibaba.cloud.nacos.ribbon.RibbonNacosAutoConfiguration,\</a:t>
                      </a:r>
                      <a:br>
                        <a:rPr lang="en-US" sz="1600">
                          <a:effectLst/>
                        </a:rPr>
                      </a:br>
                      <a:r>
                        <a:rPr lang="en-US" sz="1600">
                          <a:effectLst/>
                        </a:rPr>
                        <a:t>  com.alibaba.cloud.nacos.endpoint.NacosDiscoveryEndpointAutoConfiguration,\</a:t>
                      </a:r>
                      <a:br>
                        <a:rPr lang="en-US" sz="1600">
                          <a:effectLst/>
                        </a:rPr>
                      </a:br>
                      <a:r>
                        <a:rPr lang="en-US" sz="1600">
                          <a:effectLst/>
                        </a:rPr>
                        <a:t>  com.alibaba.cloud.nacos.registry.NacosServiceRegistryAutoConfiguration,\</a:t>
                      </a:r>
                      <a:br>
                        <a:rPr lang="en-US" sz="1600">
                          <a:effectLst/>
                        </a:rPr>
                      </a:br>
                      <a:r>
                        <a:rPr lang="en-US" sz="1600">
                          <a:effectLst/>
                        </a:rPr>
                        <a:t>  com.alibaba.cloud.nacos.discovery.NacosDiscoveryClientConfiguration,\</a:t>
                      </a:r>
                      <a:br>
                        <a:rPr lang="en-US" sz="1600">
                          <a:effectLst/>
                        </a:rPr>
                      </a:br>
                      <a:r>
                        <a:rPr lang="en-US" sz="1600">
                          <a:effectLst/>
                        </a:rPr>
                        <a:t>  </a:t>
                      </a:r>
                      <a:r>
                        <a:rPr lang="en-US" sz="1600" smtClean="0">
                          <a:effectLst/>
                        </a:rPr>
                        <a:t>com.alibaba.cloud.nacos.discovery.reactive.NacosReactiveDiscoveryClientConfiguration</a:t>
                      </a:r>
                      <a:r>
                        <a:rPr lang="en-US" sz="1600">
                          <a:effectLst/>
                        </a:rPr>
                        <a:t>,\</a:t>
                      </a:r>
                      <a:br>
                        <a:rPr lang="en-US" sz="1600">
                          <a:effectLst/>
                        </a:rPr>
                      </a:br>
                      <a:r>
                        <a:rPr lang="en-US" sz="1600">
                          <a:effectLst/>
                        </a:rPr>
                        <a:t>  com.alibaba.cloud.nacos.discovery.configclient.NacosConfigServerAutoConfiguration</a:t>
                      </a:r>
                      <a:br>
                        <a:rPr lang="en-US" sz="1600">
                          <a:effectLst/>
                        </a:rPr>
                      </a:br>
                      <a:r>
                        <a:rPr lang="en-US" sz="1600">
                          <a:effectLst/>
                        </a:rPr>
                        <a:t>org.springframework.cloud.bootstrap.BootstrapConfiguration=\</a:t>
                      </a:r>
                      <a:br>
                        <a:rPr lang="en-US" sz="1600">
                          <a:effectLst/>
                        </a:rPr>
                      </a:br>
                      <a:r>
                        <a:rPr lang="en-US" sz="1600">
                          <a:effectLst/>
                        </a:rPr>
                        <a:t>  </a:t>
                      </a:r>
                      <a:r>
                        <a:rPr lang="en-US" sz="1600" smtClean="0">
                          <a:effectLst/>
                        </a:rPr>
                        <a:t>com.alibaba.cloud.nacos.discovery.configclient.NacosDiscoveryClientConfigServiceBootstrapConfiguration</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157731664"/>
                  </a:ext>
                </a:extLst>
              </a:tr>
            </a:tbl>
          </a:graphicData>
        </a:graphic>
      </p:graphicFrame>
      <p:pic>
        <p:nvPicPr>
          <p:cNvPr id="102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134" y="3341726"/>
            <a:ext cx="9988022" cy="325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2474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spring-cloud-starter-alibaba-nacos-config</a:t>
            </a:r>
            <a:endParaRPr lang="zh-CN" altLang="en-US"/>
          </a:p>
        </p:txBody>
      </p:sp>
      <p:graphicFrame>
        <p:nvGraphicFramePr>
          <p:cNvPr id="4" name="表格 3"/>
          <p:cNvGraphicFramePr>
            <a:graphicFrameLocks noGrp="1"/>
          </p:cNvGraphicFramePr>
          <p:nvPr>
            <p:extLst/>
          </p:nvPr>
        </p:nvGraphicFramePr>
        <p:xfrm>
          <a:off x="153628" y="909002"/>
          <a:ext cx="11847731" cy="1283864"/>
        </p:xfrm>
        <a:graphic>
          <a:graphicData uri="http://schemas.openxmlformats.org/drawingml/2006/table">
            <a:tbl>
              <a:tblPr firstRow="1" firstCol="1" lastRow="1" lastCol="1" bandRow="1" bandCol="1">
                <a:tableStyleId>{5940675A-B579-460E-94D1-54222C63F5DA}</a:tableStyleId>
              </a:tblPr>
              <a:tblGrid>
                <a:gridCol w="11847731">
                  <a:extLst>
                    <a:ext uri="{9D8B030D-6E8A-4147-A177-3AD203B41FA5}">
                      <a16:colId xmlns:a16="http://schemas.microsoft.com/office/drawing/2014/main" val="3642325006"/>
                    </a:ext>
                  </a:extLst>
                </a:gridCol>
              </a:tblGrid>
              <a:tr h="1283864">
                <a:tc>
                  <a:txBody>
                    <a:bodyPr/>
                    <a:lstStyle/>
                    <a:p>
                      <a:r>
                        <a:rPr lang="en-US" sz="1800">
                          <a:effectLst/>
                        </a:rPr>
                        <a:t>org.springframework.cloud.bootstrap.BootstrapConfiguration=\</a:t>
                      </a:r>
                      <a:br>
                        <a:rPr lang="en-US" sz="1800">
                          <a:effectLst/>
                        </a:rPr>
                      </a:br>
                      <a:r>
                        <a:rPr lang="en-US" sz="1800">
                          <a:effectLst/>
                        </a:rPr>
                        <a:t>		com.alibaba.cloud.nacos.NacosConfigBootstrapConfiguration</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3994919146"/>
                  </a:ext>
                </a:extLst>
              </a:tr>
            </a:tbl>
          </a:graphicData>
        </a:graphic>
      </p:graphicFrame>
    </p:spTree>
    <p:extLst>
      <p:ext uri="{BB962C8B-B14F-4D97-AF65-F5344CB8AC3E}">
        <p14:creationId xmlns:p14="http://schemas.microsoft.com/office/powerpoint/2010/main" val="24714644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NacosConfigBootstrapConfiguration</a:t>
            </a:r>
            <a:r>
              <a:rPr lang="zh-CN" altLang="zh-CN"/>
              <a:t>源代</a:t>
            </a:r>
            <a:r>
              <a:rPr lang="zh-CN" altLang="zh-CN" smtClean="0"/>
              <a:t>码</a:t>
            </a:r>
            <a:endParaRPr lang="zh-CN" altLang="en-US"/>
          </a:p>
        </p:txBody>
      </p:sp>
      <p:graphicFrame>
        <p:nvGraphicFramePr>
          <p:cNvPr id="4" name="表格 3"/>
          <p:cNvGraphicFramePr>
            <a:graphicFrameLocks noGrp="1"/>
          </p:cNvGraphicFramePr>
          <p:nvPr>
            <p:extLst/>
          </p:nvPr>
        </p:nvGraphicFramePr>
        <p:xfrm>
          <a:off x="208863" y="806556"/>
          <a:ext cx="11788404" cy="5924444"/>
        </p:xfrm>
        <a:graphic>
          <a:graphicData uri="http://schemas.openxmlformats.org/drawingml/2006/table">
            <a:tbl>
              <a:tblPr firstRow="1" firstCol="1" lastRow="1" lastCol="1" bandRow="1" bandCol="1">
                <a:tableStyleId>{5940675A-B579-460E-94D1-54222C63F5DA}</a:tableStyleId>
              </a:tblPr>
              <a:tblGrid>
                <a:gridCol w="11788404">
                  <a:extLst>
                    <a:ext uri="{9D8B030D-6E8A-4147-A177-3AD203B41FA5}">
                      <a16:colId xmlns:a16="http://schemas.microsoft.com/office/drawing/2014/main" val="844653256"/>
                    </a:ext>
                  </a:extLst>
                </a:gridCol>
              </a:tblGrid>
              <a:tr h="5924444">
                <a:tc>
                  <a:txBody>
                    <a:bodyPr/>
                    <a:lstStyle/>
                    <a:p>
                      <a:r>
                        <a:rPr lang="en-US" sz="1100">
                          <a:effectLst/>
                        </a:rPr>
                        <a:t>package com.alibaba.cloud.nacos;</a:t>
                      </a:r>
                      <a:br>
                        <a:rPr lang="en-US" sz="1100">
                          <a:effectLst/>
                        </a:rPr>
                      </a:br>
                      <a:r>
                        <a:rPr lang="en-US" sz="1100">
                          <a:effectLst/>
                        </a:rPr>
                        <a:t>@Configuration(proxyBeanMethods = false)</a:t>
                      </a:r>
                      <a:br>
                        <a:rPr lang="en-US" sz="1100">
                          <a:effectLst/>
                        </a:rPr>
                      </a:br>
                      <a:r>
                        <a:rPr lang="en-US" sz="1100">
                          <a:effectLst/>
                        </a:rPr>
                        <a:t>@ConditionalOnProperty(name = "spring.cloud.nacos.config.enabled", 	matchIfMissing = true)</a:t>
                      </a:r>
                      <a:br>
                        <a:rPr lang="en-US" sz="1100">
                          <a:effectLst/>
                        </a:rPr>
                      </a:br>
                      <a:r>
                        <a:rPr lang="en-US" sz="1100">
                          <a:effectLst/>
                        </a:rPr>
                        <a:t>public class NacosConfigBootstrapConfiguration {</a:t>
                      </a:r>
                      <a:br>
                        <a:rPr lang="en-US" sz="1100">
                          <a:effectLst/>
                        </a:rPr>
                      </a:br>
                      <a:r>
                        <a:rPr lang="en-US" sz="1100">
                          <a:effectLst/>
                        </a:rPr>
                        <a:t>   @Bean</a:t>
                      </a:r>
                      <a:br>
                        <a:rPr lang="en-US" sz="1100">
                          <a:effectLst/>
                        </a:rPr>
                      </a:br>
                      <a:r>
                        <a:rPr lang="en-US" sz="1100">
                          <a:effectLst/>
                        </a:rPr>
                        <a:t>   @ConditionalOnMissingBean</a:t>
                      </a:r>
                      <a:br>
                        <a:rPr lang="en-US" sz="1100">
                          <a:effectLst/>
                        </a:rPr>
                      </a:br>
                      <a:r>
                        <a:rPr lang="en-US" sz="1100">
                          <a:effectLst/>
                        </a:rPr>
                        <a:t>   public NacosConfigProperties nacosConfigProperties() {	// Nacos</a:t>
                      </a:r>
                      <a:r>
                        <a:rPr lang="zh-CN" sz="1100">
                          <a:effectLst/>
                        </a:rPr>
                        <a:t>配置属性</a:t>
                      </a:r>
                      <a:r>
                        <a:rPr lang="en-US" sz="1100">
                          <a:effectLst/>
                        </a:rPr>
                        <a:t/>
                      </a:r>
                      <a:br>
                        <a:rPr lang="en-US" sz="1100">
                          <a:effectLst/>
                        </a:rPr>
                      </a:br>
                      <a:r>
                        <a:rPr lang="en-US" sz="1100">
                          <a:effectLst/>
                        </a:rPr>
                        <a:t>      return new NacosConfigProperties();	</a:t>
                      </a:r>
                      <a:br>
                        <a:rPr lang="en-US" sz="1100">
                          <a:effectLst/>
                        </a:rPr>
                      </a:br>
                      <a:r>
                        <a:rPr lang="en-US" sz="1100">
                          <a:effectLst/>
                        </a:rPr>
                        <a:t>   }</a:t>
                      </a:r>
                      <a:br>
                        <a:rPr lang="en-US" sz="1100">
                          <a:effectLst/>
                        </a:rPr>
                      </a:br>
                      <a:r>
                        <a:rPr lang="en-US" sz="1100">
                          <a:effectLst/>
                        </a:rPr>
                        <a:t>   @Bean</a:t>
                      </a:r>
                      <a:br>
                        <a:rPr lang="en-US" sz="1100">
                          <a:effectLst/>
                        </a:rPr>
                      </a:br>
                      <a:r>
                        <a:rPr lang="en-US" sz="1100">
                          <a:effectLst/>
                        </a:rPr>
                        <a:t>   @ConditionalOnMissingBean</a:t>
                      </a:r>
                      <a:br>
                        <a:rPr lang="en-US" sz="1100">
                          <a:effectLst/>
                        </a:rPr>
                      </a:br>
                      <a:r>
                        <a:rPr lang="en-US" sz="1100">
                          <a:effectLst/>
                        </a:rPr>
                        <a:t>   public NacosConfigManager nacosConfigManager(		// Nacos</a:t>
                      </a:r>
                      <a:r>
                        <a:rPr lang="zh-CN" sz="1100">
                          <a:effectLst/>
                        </a:rPr>
                        <a:t>配置管理类</a:t>
                      </a:r>
                      <a:r>
                        <a:rPr lang="en-US" sz="1100">
                          <a:effectLst/>
                        </a:rPr>
                        <a:t/>
                      </a:r>
                      <a:br>
                        <a:rPr lang="en-US" sz="1100">
                          <a:effectLst/>
                        </a:rPr>
                      </a:br>
                      <a:r>
                        <a:rPr lang="en-US" sz="1100">
                          <a:effectLst/>
                        </a:rPr>
                        <a:t>         NacosConfigProperties nacosConfigProperties) {	// Nacos</a:t>
                      </a:r>
                      <a:r>
                        <a:rPr lang="zh-CN" sz="1100">
                          <a:effectLst/>
                        </a:rPr>
                        <a:t>配置属性</a:t>
                      </a:r>
                      <a:r>
                        <a:rPr lang="en-US" sz="1100">
                          <a:effectLst/>
                        </a:rPr>
                        <a:t/>
                      </a:r>
                      <a:br>
                        <a:rPr lang="en-US" sz="1100">
                          <a:effectLst/>
                        </a:rPr>
                      </a:br>
                      <a:r>
                        <a:rPr lang="en-US" sz="1100">
                          <a:effectLst/>
                        </a:rPr>
                        <a:t>      return new NacosConfigManager(nacosConfigProperties); 	// </a:t>
                      </a:r>
                      <a:r>
                        <a:rPr lang="zh-CN" sz="1100">
                          <a:effectLst/>
                        </a:rPr>
                        <a:t>获取</a:t>
                      </a:r>
                      <a:r>
                        <a:rPr lang="en-US" sz="1100">
                          <a:effectLst/>
                        </a:rPr>
                        <a:t>Nacos</a:t>
                      </a:r>
                      <a:r>
                        <a:rPr lang="zh-CN" sz="1100">
                          <a:effectLst/>
                        </a:rPr>
                        <a:t>配置类实例</a:t>
                      </a:r>
                      <a:r>
                        <a:rPr lang="en-US" sz="1100">
                          <a:effectLst/>
                        </a:rPr>
                        <a:t/>
                      </a:r>
                      <a:br>
                        <a:rPr lang="en-US" sz="1100">
                          <a:effectLst/>
                        </a:rPr>
                      </a:br>
                      <a:r>
                        <a:rPr lang="en-US" sz="1100">
                          <a:effectLst/>
                        </a:rPr>
                        <a:t>   }</a:t>
                      </a:r>
                      <a:br>
                        <a:rPr lang="en-US" sz="1100">
                          <a:effectLst/>
                        </a:rPr>
                      </a:br>
                      <a:r>
                        <a:rPr lang="en-US" sz="1100">
                          <a:effectLst/>
                        </a:rPr>
                        <a:t>   @Bean</a:t>
                      </a:r>
                      <a:br>
                        <a:rPr lang="en-US" sz="1100">
                          <a:effectLst/>
                        </a:rPr>
                      </a:br>
                      <a:r>
                        <a:rPr lang="en-US" sz="1100">
                          <a:effectLst/>
                        </a:rPr>
                        <a:t>   public NacosPropertySourceLocator nacosPropertySourceLocator(</a:t>
                      </a:r>
                      <a:br>
                        <a:rPr lang="en-US" sz="1100">
                          <a:effectLst/>
                        </a:rPr>
                      </a:br>
                      <a:r>
                        <a:rPr lang="en-US" sz="1100">
                          <a:effectLst/>
                        </a:rPr>
                        <a:t>         NacosConfigManager nacosConfigManager) {		// Nacos</a:t>
                      </a:r>
                      <a:r>
                        <a:rPr lang="zh-CN" sz="1100">
                          <a:effectLst/>
                        </a:rPr>
                        <a:t>属性定位处理</a:t>
                      </a:r>
                      <a:r>
                        <a:rPr lang="en-US" sz="1100">
                          <a:effectLst/>
                        </a:rPr>
                        <a:t/>
                      </a:r>
                      <a:br>
                        <a:rPr lang="en-US" sz="1100">
                          <a:effectLst/>
                        </a:rPr>
                      </a:br>
                      <a:r>
                        <a:rPr lang="en-US" sz="1100">
                          <a:effectLst/>
                        </a:rPr>
                        <a:t>      return new NacosPropertySourceLocator(nacosConfigManager);</a:t>
                      </a:r>
                      <a:br>
                        <a:rPr lang="en-US" sz="1100">
                          <a:effectLst/>
                        </a:rPr>
                      </a:br>
                      <a:r>
                        <a:rPr lang="en-US" sz="1100">
                          <a:effectLst/>
                        </a:rPr>
                        <a:t>   }</a:t>
                      </a:r>
                      <a:br>
                        <a:rPr lang="en-US" sz="1100">
                          <a:effectLst/>
                        </a:rPr>
                      </a:br>
                      <a:r>
                        <a:rPr lang="en-US" sz="1100">
                          <a:effectLst/>
                        </a:rPr>
                        <a:t>}</a:t>
                      </a:r>
                      <a:endParaRPr lang="zh-CN" sz="1100">
                        <a:effectLst/>
                        <a:latin typeface="Times New Roman" panose="02020603050405020304" pitchFamily="18" charset="0"/>
                      </a:endParaRPr>
                    </a:p>
                  </a:txBody>
                  <a:tcPr marL="68580" marR="68580" marT="0" marB="0"/>
                </a:tc>
                <a:extLst>
                  <a:ext uri="{0D108BD9-81ED-4DB2-BD59-A6C34878D82A}">
                    <a16:rowId xmlns:a16="http://schemas.microsoft.com/office/drawing/2014/main" val="1369821246"/>
                  </a:ext>
                </a:extLst>
              </a:tr>
            </a:tbl>
          </a:graphicData>
        </a:graphic>
      </p:graphicFrame>
      <p:pic>
        <p:nvPicPr>
          <p:cNvPr id="3" name="图片 2"/>
          <p:cNvPicPr>
            <a:picLocks noChangeAspect="1"/>
          </p:cNvPicPr>
          <p:nvPr/>
        </p:nvPicPr>
        <p:blipFill>
          <a:blip r:embed="rId2"/>
          <a:stretch>
            <a:fillRect/>
          </a:stretch>
        </p:blipFill>
        <p:spPr>
          <a:xfrm>
            <a:off x="5275006" y="3460310"/>
            <a:ext cx="6535192" cy="3070753"/>
          </a:xfrm>
          <a:prstGeom prst="rect">
            <a:avLst/>
          </a:prstGeom>
        </p:spPr>
      </p:pic>
    </p:spTree>
    <p:extLst>
      <p:ext uri="{BB962C8B-B14F-4D97-AF65-F5344CB8AC3E}">
        <p14:creationId xmlns:p14="http://schemas.microsoft.com/office/powerpoint/2010/main" val="2055504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a:t>EnableDiscoveryClient</a:t>
            </a:r>
            <a:r>
              <a:rPr lang="zh-CN" altLang="zh-CN"/>
              <a:t>注解源代码</a:t>
            </a:r>
            <a:endParaRPr lang="zh-CN" altLang="en-US"/>
          </a:p>
        </p:txBody>
      </p:sp>
      <p:graphicFrame>
        <p:nvGraphicFramePr>
          <p:cNvPr id="4" name="表格 3"/>
          <p:cNvGraphicFramePr>
            <a:graphicFrameLocks noGrp="1"/>
          </p:cNvGraphicFramePr>
          <p:nvPr>
            <p:extLst/>
          </p:nvPr>
        </p:nvGraphicFramePr>
        <p:xfrm>
          <a:off x="159333" y="849087"/>
          <a:ext cx="11825234" cy="5822646"/>
        </p:xfrm>
        <a:graphic>
          <a:graphicData uri="http://schemas.openxmlformats.org/drawingml/2006/table">
            <a:tbl>
              <a:tblPr firstRow="1" firstCol="1" lastRow="1" lastCol="1" bandRow="1" bandCol="1">
                <a:tableStyleId>{5940675A-B579-460E-94D1-54222C63F5DA}</a:tableStyleId>
              </a:tblPr>
              <a:tblGrid>
                <a:gridCol w="11825234">
                  <a:extLst>
                    <a:ext uri="{9D8B030D-6E8A-4147-A177-3AD203B41FA5}">
                      <a16:colId xmlns:a16="http://schemas.microsoft.com/office/drawing/2014/main" val="4177495418"/>
                    </a:ext>
                  </a:extLst>
                </a:gridCol>
              </a:tblGrid>
              <a:tr h="5822646">
                <a:tc>
                  <a:txBody>
                    <a:bodyPr/>
                    <a:lstStyle/>
                    <a:p>
                      <a:r>
                        <a:rPr lang="en-US" sz="1200">
                          <a:effectLst/>
                        </a:rPr>
                        <a:t>package org.springframework.cloud.client.discovery;</a:t>
                      </a:r>
                      <a:br>
                        <a:rPr lang="en-US" sz="1200">
                          <a:effectLst/>
                        </a:rPr>
                      </a:br>
                      <a:r>
                        <a:rPr lang="en-US" sz="1200">
                          <a:effectLst/>
                        </a:rPr>
                        <a:t>@Target(ElementType.TYPE)</a:t>
                      </a:r>
                      <a:br>
                        <a:rPr lang="en-US" sz="1200">
                          <a:effectLst/>
                        </a:rPr>
                      </a:br>
                      <a:r>
                        <a:rPr lang="en-US" sz="1200">
                          <a:effectLst/>
                        </a:rPr>
                        <a:t>@Retention(RetentionPolicy.RUNTIME)</a:t>
                      </a:r>
                      <a:br>
                        <a:rPr lang="en-US" sz="1200">
                          <a:effectLst/>
                        </a:rPr>
                      </a:br>
                      <a:r>
                        <a:rPr lang="en-US" sz="1200">
                          <a:effectLst/>
                        </a:rPr>
                        <a:t>@Documented</a:t>
                      </a:r>
                      <a:br>
                        <a:rPr lang="en-US" sz="1200">
                          <a:effectLst/>
                        </a:rPr>
                      </a:br>
                      <a:r>
                        <a:rPr lang="en-US" sz="1200">
                          <a:effectLst/>
                        </a:rPr>
                        <a:t>@Inherited</a:t>
                      </a:r>
                      <a:br>
                        <a:rPr lang="en-US" sz="1200">
                          <a:effectLst/>
                        </a:rPr>
                      </a:br>
                      <a:r>
                        <a:rPr lang="en-US" sz="1200" u="sng">
                          <a:effectLst/>
                        </a:rPr>
                        <a:t>@Import(EnableDiscoveryClientImportSelector.class)</a:t>
                      </a:r>
                      <a:r>
                        <a:rPr lang="en-US" sz="1200">
                          <a:effectLst/>
                        </a:rPr>
                        <a:t> 	// </a:t>
                      </a:r>
                      <a:r>
                        <a:rPr lang="zh-CN" sz="1200">
                          <a:effectLst/>
                        </a:rPr>
                        <a:t>导入处理类</a:t>
                      </a:r>
                      <a:r>
                        <a:rPr lang="en-US" sz="1200">
                          <a:effectLst/>
                        </a:rPr>
                        <a:t/>
                      </a:r>
                      <a:br>
                        <a:rPr lang="en-US" sz="1200">
                          <a:effectLst/>
                        </a:rPr>
                      </a:br>
                      <a:r>
                        <a:rPr lang="en-US" sz="1200">
                          <a:effectLst/>
                        </a:rPr>
                        <a:t>public @interface EnableDiscoveryClient {</a:t>
                      </a:r>
                      <a:br>
                        <a:rPr lang="en-US" sz="1200">
                          <a:effectLst/>
                        </a:rPr>
                      </a:br>
                      <a:r>
                        <a:rPr lang="en-US" sz="1200">
                          <a:effectLst/>
                        </a:rPr>
                        <a:t>   boolean autoRegister() default true; 		// </a:t>
                      </a:r>
                      <a:r>
                        <a:rPr lang="zh-CN" sz="1200">
                          <a:effectLst/>
                        </a:rPr>
                        <a:t>如果为</a:t>
                      </a:r>
                      <a:r>
                        <a:rPr lang="en-US" sz="1200">
                          <a:effectLst/>
                        </a:rPr>
                        <a:t>true</a:t>
                      </a:r>
                      <a:r>
                        <a:rPr lang="zh-CN" sz="1200">
                          <a:effectLst/>
                        </a:rPr>
                        <a:t>则自动实现服务注册</a:t>
                      </a:r>
                      <a:r>
                        <a:rPr lang="en-US" sz="1200">
                          <a:effectLst/>
                        </a:rPr>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2094115473"/>
                  </a:ext>
                </a:extLst>
              </a:tr>
            </a:tbl>
          </a:graphicData>
        </a:graphic>
      </p:graphicFrame>
    </p:spTree>
    <p:extLst>
      <p:ext uri="{BB962C8B-B14F-4D97-AF65-F5344CB8AC3E}">
        <p14:creationId xmlns:p14="http://schemas.microsoft.com/office/powerpoint/2010/main" val="6077080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smtClean="0"/>
              <a:t>EnableDiscoveryClientImportSelector</a:t>
            </a:r>
            <a:r>
              <a:rPr lang="zh-CN" altLang="zh-CN"/>
              <a:t>源代码</a:t>
            </a:r>
            <a:endParaRPr lang="zh-CN" altLang="en-US"/>
          </a:p>
        </p:txBody>
      </p:sp>
      <p:graphicFrame>
        <p:nvGraphicFramePr>
          <p:cNvPr id="4" name="表格 3"/>
          <p:cNvGraphicFramePr>
            <a:graphicFrameLocks noGrp="1"/>
          </p:cNvGraphicFramePr>
          <p:nvPr>
            <p:extLst/>
          </p:nvPr>
        </p:nvGraphicFramePr>
        <p:xfrm>
          <a:off x="163566" y="849087"/>
          <a:ext cx="11850634" cy="5852280"/>
        </p:xfrm>
        <a:graphic>
          <a:graphicData uri="http://schemas.openxmlformats.org/drawingml/2006/table">
            <a:tbl>
              <a:tblPr firstRow="1" firstCol="1" lastRow="1" lastCol="1" bandRow="1" bandCol="1">
                <a:tableStyleId>{5940675A-B579-460E-94D1-54222C63F5DA}</a:tableStyleId>
              </a:tblPr>
              <a:tblGrid>
                <a:gridCol w="11850634">
                  <a:extLst>
                    <a:ext uri="{9D8B030D-6E8A-4147-A177-3AD203B41FA5}">
                      <a16:colId xmlns:a16="http://schemas.microsoft.com/office/drawing/2014/main" val="3288268800"/>
                    </a:ext>
                  </a:extLst>
                </a:gridCol>
              </a:tblGrid>
              <a:tr h="5852280">
                <a:tc>
                  <a:txBody>
                    <a:bodyPr/>
                    <a:lstStyle/>
                    <a:p>
                      <a:r>
                        <a:rPr lang="en-US" sz="900">
                          <a:effectLst/>
                        </a:rPr>
                        <a:t>package org.springframework.cloud.client.discovery;</a:t>
                      </a:r>
                      <a:br>
                        <a:rPr lang="en-US" sz="900">
                          <a:effectLst/>
                        </a:rPr>
                      </a:br>
                      <a:r>
                        <a:rPr lang="en-US" sz="900">
                          <a:effectLst/>
                        </a:rPr>
                        <a:t>@Order(Ordered.LOWEST_PRECEDENCE - 100) 			// </a:t>
                      </a:r>
                      <a:r>
                        <a:rPr lang="zh-CN" sz="900">
                          <a:effectLst/>
                        </a:rPr>
                        <a:t>最低优先级</a:t>
                      </a:r>
                      <a:r>
                        <a:rPr lang="en-US" sz="900">
                          <a:effectLst/>
                        </a:rPr>
                        <a:t/>
                      </a:r>
                      <a:br>
                        <a:rPr lang="en-US" sz="900">
                          <a:effectLst/>
                        </a:rPr>
                      </a:br>
                      <a:r>
                        <a:rPr lang="en-US" sz="900">
                          <a:effectLst/>
                        </a:rPr>
                        <a:t>public class EnableDiscoveryClientImportSelector</a:t>
                      </a:r>
                      <a:br>
                        <a:rPr lang="en-US" sz="900">
                          <a:effectLst/>
                        </a:rPr>
                      </a:br>
                      <a:r>
                        <a:rPr lang="en-US" sz="900">
                          <a:effectLst/>
                        </a:rPr>
                        <a:t>      extends SpringFactoryImportSelector&lt;EnableDiscoveryClient&gt; {</a:t>
                      </a:r>
                      <a:br>
                        <a:rPr lang="en-US" sz="900">
                          <a:effectLst/>
                        </a:rPr>
                      </a:br>
                      <a:r>
                        <a:rPr lang="en-US" sz="900">
                          <a:effectLst/>
                        </a:rPr>
                        <a:t>   @Override</a:t>
                      </a:r>
                      <a:br>
                        <a:rPr lang="en-US" sz="900">
                          <a:effectLst/>
                        </a:rPr>
                      </a:br>
                      <a:r>
                        <a:rPr lang="en-US" sz="900">
                          <a:effectLst/>
                        </a:rPr>
                        <a:t>   public String[] selectImports(AnnotationMetadata metadata) {</a:t>
                      </a:r>
                      <a:br>
                        <a:rPr lang="en-US" sz="900">
                          <a:effectLst/>
                        </a:rPr>
                      </a:br>
                      <a:r>
                        <a:rPr lang="en-US" sz="900">
                          <a:effectLst/>
                        </a:rPr>
                        <a:t>      String[] imports = super.selectImports(metadata);</a:t>
                      </a:r>
                      <a:br>
                        <a:rPr lang="en-US" sz="900">
                          <a:effectLst/>
                        </a:rPr>
                      </a:br>
                      <a:r>
                        <a:rPr lang="en-US" sz="900">
                          <a:effectLst/>
                        </a:rPr>
                        <a:t>      AnnotationAttributes attributes = AnnotationAttributes.fromMap(</a:t>
                      </a:r>
                      <a:br>
                        <a:rPr lang="en-US" sz="900">
                          <a:effectLst/>
                        </a:rPr>
                      </a:br>
                      <a:r>
                        <a:rPr lang="en-US" sz="900">
                          <a:effectLst/>
                        </a:rPr>
                        <a:t>            metadata.getAnnotationAttributes(getAnnotationClass().getName(), true));</a:t>
                      </a:r>
                      <a:br>
                        <a:rPr lang="en-US" sz="900">
                          <a:effectLst/>
                        </a:rPr>
                      </a:br>
                      <a:r>
                        <a:rPr lang="en-US" sz="900">
                          <a:effectLst/>
                        </a:rPr>
                        <a:t>      boolean autoRegister = attributes.getBoolean("autoRegister"); // </a:t>
                      </a:r>
                      <a:r>
                        <a:rPr lang="zh-CN" sz="900">
                          <a:effectLst/>
                        </a:rPr>
                        <a:t>属性解析</a:t>
                      </a:r>
                      <a:r>
                        <a:rPr lang="en-US" sz="900">
                          <a:effectLst/>
                        </a:rPr>
                        <a:t/>
                      </a:r>
                      <a:br>
                        <a:rPr lang="en-US" sz="900">
                          <a:effectLst/>
                        </a:rPr>
                      </a:br>
                      <a:r>
                        <a:rPr lang="en-US" sz="900">
                          <a:effectLst/>
                        </a:rPr>
                        <a:t>      if (autoRegister) {					// </a:t>
                      </a:r>
                      <a:r>
                        <a:rPr lang="zh-CN" sz="900">
                          <a:effectLst/>
                        </a:rPr>
                        <a:t>自动注册状态开启</a:t>
                      </a:r>
                      <a:r>
                        <a:rPr lang="en-US" sz="900">
                          <a:effectLst/>
                        </a:rPr>
                        <a:t/>
                      </a:r>
                      <a:br>
                        <a:rPr lang="en-US" sz="900">
                          <a:effectLst/>
                        </a:rPr>
                      </a:br>
                      <a:r>
                        <a:rPr lang="en-US" sz="900">
                          <a:effectLst/>
                        </a:rPr>
                        <a:t>         List&lt;String&gt; importsList = new ArrayList&lt;&gt;(Arrays.asList(imports));</a:t>
                      </a:r>
                      <a:br>
                        <a:rPr lang="en-US" sz="900">
                          <a:effectLst/>
                        </a:rPr>
                      </a:br>
                      <a:r>
                        <a:rPr lang="en-US" sz="900">
                          <a:effectLst/>
                        </a:rPr>
                        <a:t>         importsList.add("org.springframework.cloud.client.serviceregistry."+	</a:t>
                      </a:r>
                      <a:r>
                        <a:rPr lang="en-US" sz="900" smtClean="0">
                          <a:effectLst/>
                        </a:rPr>
                        <a:t>"</a:t>
                      </a:r>
                      <a:r>
                        <a:rPr lang="en-US" sz="900">
                          <a:effectLst/>
                        </a:rPr>
                        <a:t>AutoServiceRegistrationConfiguration");	// </a:t>
                      </a:r>
                      <a:r>
                        <a:rPr lang="zh-CN" sz="900">
                          <a:effectLst/>
                        </a:rPr>
                        <a:t>服务自动注册配置类</a:t>
                      </a:r>
                      <a:r>
                        <a:rPr lang="en-US" sz="900">
                          <a:effectLst/>
                        </a:rPr>
                        <a:t/>
                      </a:r>
                      <a:br>
                        <a:rPr lang="en-US" sz="900">
                          <a:effectLst/>
                        </a:rPr>
                      </a:br>
                      <a:r>
                        <a:rPr lang="en-US" sz="900">
                          <a:effectLst/>
                        </a:rPr>
                        <a:t>         imports = importsList.toArray(new String[0]);</a:t>
                      </a:r>
                      <a:br>
                        <a:rPr lang="en-US" sz="900">
                          <a:effectLst/>
                        </a:rPr>
                      </a:br>
                      <a:r>
                        <a:rPr lang="en-US" sz="900">
                          <a:effectLst/>
                        </a:rPr>
                        <a:t>      }</a:t>
                      </a:r>
                      <a:br>
                        <a:rPr lang="en-US" sz="900">
                          <a:effectLst/>
                        </a:rPr>
                      </a:br>
                      <a:r>
                        <a:rPr lang="en-US" sz="900">
                          <a:effectLst/>
                        </a:rPr>
                        <a:t>      else {						// </a:t>
                      </a:r>
                      <a:r>
                        <a:rPr lang="zh-CN" sz="900">
                          <a:effectLst/>
                        </a:rPr>
                        <a:t>未开启自动配置</a:t>
                      </a:r>
                      <a:r>
                        <a:rPr lang="en-US" sz="900">
                          <a:effectLst/>
                        </a:rPr>
                        <a:t/>
                      </a:r>
                      <a:br>
                        <a:rPr lang="en-US" sz="900">
                          <a:effectLst/>
                        </a:rPr>
                      </a:br>
                      <a:r>
                        <a:rPr lang="en-US" sz="900">
                          <a:effectLst/>
                        </a:rPr>
                        <a:t>         Environment env = getEnvironment();</a:t>
                      </a:r>
                      <a:br>
                        <a:rPr lang="en-US" sz="900">
                          <a:effectLst/>
                        </a:rPr>
                      </a:br>
                      <a:r>
                        <a:rPr lang="en-US" sz="900">
                          <a:effectLst/>
                        </a:rPr>
                        <a:t>         if (ConfigurableEnvironment.class.isInstance(env)) {</a:t>
                      </a:r>
                      <a:br>
                        <a:rPr lang="en-US" sz="900">
                          <a:effectLst/>
                        </a:rPr>
                      </a:br>
                      <a:r>
                        <a:rPr lang="en-US" sz="900">
                          <a:effectLst/>
                        </a:rPr>
                        <a:t>            ConfigurableEnvironment configEnv = (ConfigurableEnvironment) env;</a:t>
                      </a:r>
                      <a:br>
                        <a:rPr lang="en-US" sz="900">
                          <a:effectLst/>
                        </a:rPr>
                      </a:br>
                      <a:r>
                        <a:rPr lang="en-US" sz="900">
                          <a:effectLst/>
                        </a:rPr>
                        <a:t>            LinkedHashMap&lt;String, Object&gt; map = new LinkedHashMap&lt;&gt;();</a:t>
                      </a:r>
                      <a:br>
                        <a:rPr lang="en-US" sz="900">
                          <a:effectLst/>
                        </a:rPr>
                      </a:br>
                      <a:r>
                        <a:rPr lang="en-US" sz="900">
                          <a:effectLst/>
                        </a:rPr>
                        <a:t>            // </a:t>
                      </a:r>
                      <a:r>
                        <a:rPr lang="zh-CN" sz="900">
                          <a:effectLst/>
                        </a:rPr>
                        <a:t>自动注册未开启时，会将</a:t>
                      </a:r>
                      <a:r>
                        <a:rPr lang="en-US" sz="900">
                          <a:effectLst/>
                        </a:rPr>
                        <a:t>SpringCloud</a:t>
                      </a:r>
                      <a:r>
                        <a:rPr lang="zh-CN" sz="900">
                          <a:effectLst/>
                        </a:rPr>
                        <a:t>配置的属性项对应的内容设置为</a:t>
                      </a:r>
                      <a:r>
                        <a:rPr lang="en-US" sz="900">
                          <a:effectLst/>
                        </a:rPr>
                        <a:t>false</a:t>
                      </a:r>
                      <a:br>
                        <a:rPr lang="en-US" sz="900">
                          <a:effectLst/>
                        </a:rPr>
                      </a:br>
                      <a:r>
                        <a:rPr lang="en-US" sz="900">
                          <a:effectLst/>
                        </a:rPr>
                        <a:t>            map.put("spring.cloud.service-registry.auto-registration.enabled", false);</a:t>
                      </a:r>
                      <a:br>
                        <a:rPr lang="en-US" sz="900">
                          <a:effectLst/>
                        </a:rPr>
                      </a:br>
                      <a:r>
                        <a:rPr lang="en-US" sz="900">
                          <a:effectLst/>
                        </a:rPr>
                        <a:t>            MapPropertySource propertySource = new MapPropertySource(</a:t>
                      </a:r>
                      <a:br>
                        <a:rPr lang="en-US" sz="900">
                          <a:effectLst/>
                        </a:rPr>
                      </a:br>
                      <a:r>
                        <a:rPr lang="en-US" sz="900">
                          <a:effectLst/>
                        </a:rPr>
                        <a:t>                  "springCloudDiscoveryClient", map);</a:t>
                      </a:r>
                      <a:br>
                        <a:rPr lang="en-US" sz="900">
                          <a:effectLst/>
                        </a:rPr>
                      </a:br>
                      <a:r>
                        <a:rPr lang="en-US" sz="900">
                          <a:effectLst/>
                        </a:rPr>
                        <a:t>            configEnv.getPropertySources().addLast(propertySource);</a:t>
                      </a:r>
                      <a:br>
                        <a:rPr lang="en-US" sz="900">
                          <a:effectLst/>
                        </a:rPr>
                      </a:br>
                      <a:r>
                        <a:rPr lang="en-US" sz="900">
                          <a:effectLst/>
                        </a:rPr>
                        <a:t>         }</a:t>
                      </a:r>
                      <a:br>
                        <a:rPr lang="en-US" sz="900">
                          <a:effectLst/>
                        </a:rPr>
                      </a:br>
                      <a:r>
                        <a:rPr lang="en-US" sz="900">
                          <a:effectLst/>
                        </a:rPr>
                        <a:t>      }</a:t>
                      </a:r>
                      <a:br>
                        <a:rPr lang="en-US" sz="900">
                          <a:effectLst/>
                        </a:rPr>
                      </a:br>
                      <a:r>
                        <a:rPr lang="en-US" sz="900">
                          <a:effectLst/>
                        </a:rPr>
                        <a:t>      return imports;</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3561820111"/>
                  </a:ext>
                </a:extLst>
              </a:tr>
            </a:tbl>
          </a:graphicData>
        </a:graphic>
      </p:graphicFrame>
      <p:pic>
        <p:nvPicPr>
          <p:cNvPr id="204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4677905"/>
            <a:ext cx="10655300" cy="196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74985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NacosServiceRegistryAutoConfiguration</a:t>
            </a:r>
            <a:r>
              <a:rPr lang="zh-CN" altLang="zh-CN"/>
              <a:t>关联结构</a:t>
            </a:r>
            <a:endParaRPr lang="zh-CN" altLang="en-US"/>
          </a:p>
        </p:txBody>
      </p:sp>
      <p:sp>
        <p:nvSpPr>
          <p:cNvPr id="3" name="内容占位符 2"/>
          <p:cNvSpPr>
            <a:spLocks noGrp="1"/>
          </p:cNvSpPr>
          <p:nvPr>
            <p:ph idx="1"/>
          </p:nvPr>
        </p:nvSpPr>
        <p:spPr/>
        <p:txBody>
          <a:bodyPr/>
          <a:lstStyle/>
          <a:p>
            <a:r>
              <a:rPr lang="zh-CN" altLang="zh-CN"/>
              <a:t>在项目引入了</a:t>
            </a:r>
            <a:r>
              <a:rPr lang="en-US" altLang="zh-CN"/>
              <a:t>Nacos</a:t>
            </a:r>
            <a:r>
              <a:rPr lang="zh-CN" altLang="zh-CN"/>
              <a:t>依赖库之后，就可以通过</a:t>
            </a:r>
            <a:r>
              <a:rPr lang="en-US" altLang="zh-CN"/>
              <a:t>NacosServiceRegistryAutoConfiguration</a:t>
            </a:r>
            <a:r>
              <a:rPr lang="zh-CN" altLang="zh-CN"/>
              <a:t>类实现服务的自动注册配置操作，而在进行</a:t>
            </a:r>
            <a:r>
              <a:rPr lang="en-US" altLang="zh-CN"/>
              <a:t>Nacos</a:t>
            </a:r>
            <a:r>
              <a:rPr lang="zh-CN" altLang="zh-CN"/>
              <a:t>服务自动注册时，实际上是创建了</a:t>
            </a:r>
            <a:r>
              <a:rPr lang="en-US" altLang="zh-CN"/>
              <a:t>NacosServiceRegistry</a:t>
            </a:r>
            <a:r>
              <a:rPr lang="zh-CN" altLang="zh-CN"/>
              <a:t>（服务注册）、</a:t>
            </a:r>
            <a:r>
              <a:rPr lang="en-US" altLang="zh-CN"/>
              <a:t>NacosRegistration</a:t>
            </a:r>
            <a:r>
              <a:rPr lang="zh-CN" altLang="zh-CN"/>
              <a:t>（</a:t>
            </a:r>
            <a:r>
              <a:rPr lang="en-US" altLang="zh-CN"/>
              <a:t>Nacos</a:t>
            </a:r>
            <a:r>
              <a:rPr lang="zh-CN" altLang="zh-CN"/>
              <a:t>注册实例信息）以及</a:t>
            </a:r>
            <a:r>
              <a:rPr lang="en-US" altLang="zh-CN"/>
              <a:t>NacosAutoServiceRegistration</a:t>
            </a:r>
            <a:r>
              <a:rPr lang="zh-CN" altLang="zh-CN"/>
              <a:t>（服务自动注册）三个</a:t>
            </a:r>
            <a:r>
              <a:rPr lang="en-US" altLang="zh-CN"/>
              <a:t>Bean</a:t>
            </a:r>
            <a:r>
              <a:rPr lang="zh-CN" altLang="zh-CN"/>
              <a:t>的实例</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86" y="2701397"/>
            <a:ext cx="11698816" cy="372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9563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a:t>NacosServiceRegistryAutoConfiguration</a:t>
            </a:r>
            <a:r>
              <a:rPr lang="zh-CN" altLang="zh-CN"/>
              <a:t>源代码</a:t>
            </a:r>
            <a:endParaRPr lang="zh-CN" altLang="en-US"/>
          </a:p>
        </p:txBody>
      </p:sp>
      <p:graphicFrame>
        <p:nvGraphicFramePr>
          <p:cNvPr id="4" name="表格 3"/>
          <p:cNvGraphicFramePr>
            <a:graphicFrameLocks noGrp="1"/>
          </p:cNvGraphicFramePr>
          <p:nvPr>
            <p:extLst/>
          </p:nvPr>
        </p:nvGraphicFramePr>
        <p:xfrm>
          <a:off x="193199" y="849087"/>
          <a:ext cx="11787134" cy="5864980"/>
        </p:xfrm>
        <a:graphic>
          <a:graphicData uri="http://schemas.openxmlformats.org/drawingml/2006/table">
            <a:tbl>
              <a:tblPr firstRow="1" firstCol="1" lastRow="1" lastCol="1" bandRow="1" bandCol="1">
                <a:tableStyleId>{5940675A-B579-460E-94D1-54222C63F5DA}</a:tableStyleId>
              </a:tblPr>
              <a:tblGrid>
                <a:gridCol w="11787134">
                  <a:extLst>
                    <a:ext uri="{9D8B030D-6E8A-4147-A177-3AD203B41FA5}">
                      <a16:colId xmlns:a16="http://schemas.microsoft.com/office/drawing/2014/main" val="118688733"/>
                    </a:ext>
                  </a:extLst>
                </a:gridCol>
              </a:tblGrid>
              <a:tr h="5864980">
                <a:tc>
                  <a:txBody>
                    <a:bodyPr/>
                    <a:lstStyle/>
                    <a:p>
                      <a:r>
                        <a:rPr lang="en-US" sz="900">
                          <a:effectLst/>
                        </a:rPr>
                        <a:t>package com.alibaba.cloud.nacos.registry;</a:t>
                      </a:r>
                      <a:br>
                        <a:rPr lang="en-US" sz="900">
                          <a:effectLst/>
                        </a:rPr>
                      </a:br>
                      <a:r>
                        <a:rPr lang="en-US" sz="900">
                          <a:effectLst/>
                        </a:rPr>
                        <a:t>@Configuration(proxyBeanMethods = false)</a:t>
                      </a:r>
                      <a:br>
                        <a:rPr lang="en-US" sz="900">
                          <a:effectLst/>
                        </a:rPr>
                      </a:br>
                      <a:r>
                        <a:rPr lang="en-US" sz="900">
                          <a:effectLst/>
                        </a:rPr>
                        <a:t>@EnableConfigurationProperties</a:t>
                      </a:r>
                      <a:br>
                        <a:rPr lang="en-US" sz="900">
                          <a:effectLst/>
                        </a:rPr>
                      </a:br>
                      <a:r>
                        <a:rPr lang="en-US" sz="900">
                          <a:effectLst/>
                        </a:rPr>
                        <a:t>@ConditionalOnNacosDiscoveryEnabled</a:t>
                      </a:r>
                      <a:br>
                        <a:rPr lang="en-US" sz="900">
                          <a:effectLst/>
                        </a:rPr>
                      </a:br>
                      <a:r>
                        <a:rPr lang="en-US" sz="900">
                          <a:effectLst/>
                        </a:rPr>
                        <a:t>@ConditionalOnProperty(      value = "spring.cloud.service-registry.auto-registration.enabled",</a:t>
                      </a:r>
                      <a:br>
                        <a:rPr lang="en-US" sz="900">
                          <a:effectLst/>
                        </a:rPr>
                      </a:br>
                      <a:r>
                        <a:rPr lang="en-US" sz="900">
                          <a:effectLst/>
                        </a:rPr>
                        <a:t>      matchIfMissing = true)</a:t>
                      </a:r>
                      <a:br>
                        <a:rPr lang="en-US" sz="900">
                          <a:effectLst/>
                        </a:rPr>
                      </a:br>
                      <a:r>
                        <a:rPr lang="en-US" sz="900">
                          <a:effectLst/>
                        </a:rPr>
                        <a:t>@AutoConfigureAfter({ AutoServiceRegistrationConfiguration.class,</a:t>
                      </a:r>
                      <a:br>
                        <a:rPr lang="en-US" sz="900">
                          <a:effectLst/>
                        </a:rPr>
                      </a:br>
                      <a:r>
                        <a:rPr lang="en-US" sz="900">
                          <a:effectLst/>
                        </a:rPr>
                        <a:t>      AutoServiceRegistrationAutoConfiguration.class,</a:t>
                      </a:r>
                      <a:br>
                        <a:rPr lang="en-US" sz="900">
                          <a:effectLst/>
                        </a:rPr>
                      </a:br>
                      <a:r>
                        <a:rPr lang="en-US" sz="900">
                          <a:effectLst/>
                        </a:rPr>
                        <a:t>      NacosDiscoveryAutoConfiguration.class })</a:t>
                      </a:r>
                      <a:br>
                        <a:rPr lang="en-US" sz="900">
                          <a:effectLst/>
                        </a:rPr>
                      </a:br>
                      <a:r>
                        <a:rPr lang="en-US" sz="900">
                          <a:effectLst/>
                        </a:rPr>
                        <a:t>public class NacosServiceRegistryAutoConfiguration {</a:t>
                      </a:r>
                      <a:br>
                        <a:rPr lang="en-US" sz="900">
                          <a:effectLst/>
                        </a:rPr>
                      </a:br>
                      <a:r>
                        <a:rPr lang="en-US" sz="900">
                          <a:effectLst/>
                        </a:rPr>
                        <a:t>   @Bean</a:t>
                      </a:r>
                      <a:br>
                        <a:rPr lang="en-US" sz="900">
                          <a:effectLst/>
                        </a:rPr>
                      </a:br>
                      <a:r>
                        <a:rPr lang="en-US" sz="900">
                          <a:effectLst/>
                        </a:rPr>
                        <a:t>   public NacosServiceRegistry nacosServiceRegistry(</a:t>
                      </a:r>
                      <a:br>
                        <a:rPr lang="en-US" sz="900">
                          <a:effectLst/>
                        </a:rPr>
                      </a:br>
                      <a:r>
                        <a:rPr lang="en-US" sz="900">
                          <a:effectLst/>
                        </a:rPr>
                        <a:t>         NacosDiscoveryProperties nacosDiscoveryProperties) {	</a:t>
                      </a:r>
                      <a:br>
                        <a:rPr lang="en-US" sz="900">
                          <a:effectLst/>
                        </a:rPr>
                      </a:br>
                      <a:r>
                        <a:rPr lang="en-US" sz="900">
                          <a:effectLst/>
                        </a:rPr>
                        <a:t>      return new NacosServiceRegistry(nacosDiscoveryProperties); 	// </a:t>
                      </a:r>
                      <a:r>
                        <a:rPr lang="zh-CN" sz="900">
                          <a:effectLst/>
                        </a:rPr>
                        <a:t>服务注册</a:t>
                      </a:r>
                      <a:r>
                        <a:rPr lang="en-US" sz="900">
                          <a:effectLst/>
                        </a:rPr>
                        <a:t/>
                      </a:r>
                      <a:br>
                        <a:rPr lang="en-US" sz="900">
                          <a:effectLst/>
                        </a:rPr>
                      </a:br>
                      <a:r>
                        <a:rPr lang="en-US" sz="900">
                          <a:effectLst/>
                        </a:rPr>
                        <a:t>   }</a:t>
                      </a:r>
                      <a:br>
                        <a:rPr lang="en-US" sz="900">
                          <a:effectLst/>
                        </a:rPr>
                      </a:br>
                      <a:r>
                        <a:rPr lang="en-US" sz="900">
                          <a:effectLst/>
                        </a:rPr>
                        <a:t>   @Bean</a:t>
                      </a:r>
                      <a:br>
                        <a:rPr lang="en-US" sz="900">
                          <a:effectLst/>
                        </a:rPr>
                      </a:br>
                      <a:r>
                        <a:rPr lang="en-US" sz="900">
                          <a:effectLst/>
                        </a:rPr>
                        <a:t>   @ConditionalOnBean(AutoServiceRegistrationProperties.class)</a:t>
                      </a:r>
                      <a:br>
                        <a:rPr lang="en-US" sz="900">
                          <a:effectLst/>
                        </a:rPr>
                      </a:br>
                      <a:r>
                        <a:rPr lang="en-US" sz="900">
                          <a:effectLst/>
                        </a:rPr>
                        <a:t>   public NacosRegistration nacosRegistration(</a:t>
                      </a:r>
                      <a:br>
                        <a:rPr lang="en-US" sz="900">
                          <a:effectLst/>
                        </a:rPr>
                      </a:br>
                      <a:r>
                        <a:rPr lang="en-US" sz="900">
                          <a:effectLst/>
                        </a:rPr>
                        <a:t>         NacosDiscoveryProperties nacosDiscoveryProperties,</a:t>
                      </a:r>
                      <a:br>
                        <a:rPr lang="en-US" sz="900">
                          <a:effectLst/>
                        </a:rPr>
                      </a:br>
                      <a:r>
                        <a:rPr lang="en-US" sz="900">
                          <a:effectLst/>
                        </a:rPr>
                        <a:t>         ApplicationContext context) {				// </a:t>
                      </a:r>
                      <a:r>
                        <a:rPr lang="zh-CN" sz="900">
                          <a:effectLst/>
                        </a:rPr>
                        <a:t>服务实例数据</a:t>
                      </a:r>
                      <a:r>
                        <a:rPr lang="en-US" sz="900">
                          <a:effectLst/>
                        </a:rPr>
                        <a:t/>
                      </a:r>
                      <a:br>
                        <a:rPr lang="en-US" sz="900">
                          <a:effectLst/>
                        </a:rPr>
                      </a:br>
                      <a:r>
                        <a:rPr lang="en-US" sz="900">
                          <a:effectLst/>
                        </a:rPr>
                        <a:t>      return new NacosRegistration(nacosDiscoveryProperties, context);</a:t>
                      </a:r>
                      <a:br>
                        <a:rPr lang="en-US" sz="900">
                          <a:effectLst/>
                        </a:rPr>
                      </a:br>
                      <a:r>
                        <a:rPr lang="en-US" sz="900">
                          <a:effectLst/>
                        </a:rPr>
                        <a:t>   }</a:t>
                      </a:r>
                      <a:br>
                        <a:rPr lang="en-US" sz="900">
                          <a:effectLst/>
                        </a:rPr>
                      </a:br>
                      <a:r>
                        <a:rPr lang="en-US" sz="900">
                          <a:effectLst/>
                        </a:rPr>
                        <a:t>   @Bean</a:t>
                      </a:r>
                      <a:br>
                        <a:rPr lang="en-US" sz="900">
                          <a:effectLst/>
                        </a:rPr>
                      </a:br>
                      <a:r>
                        <a:rPr lang="en-US" sz="900">
                          <a:effectLst/>
                        </a:rPr>
                        <a:t>   @ConditionalOnBean(AutoServiceRegistrationProperties.class)</a:t>
                      </a:r>
                      <a:br>
                        <a:rPr lang="en-US" sz="900">
                          <a:effectLst/>
                        </a:rPr>
                      </a:br>
                      <a:r>
                        <a:rPr lang="en-US" sz="900">
                          <a:effectLst/>
                        </a:rPr>
                        <a:t>   public NacosAutoServiceRegistration nacosAutoServiceRegistration(</a:t>
                      </a:r>
                      <a:br>
                        <a:rPr lang="en-US" sz="900">
                          <a:effectLst/>
                        </a:rPr>
                      </a:br>
                      <a:r>
                        <a:rPr lang="en-US" sz="900">
                          <a:effectLst/>
                        </a:rPr>
                        <a:t>         NacosServiceRegistry registry,</a:t>
                      </a:r>
                      <a:br>
                        <a:rPr lang="en-US" sz="900">
                          <a:effectLst/>
                        </a:rPr>
                      </a:br>
                      <a:r>
                        <a:rPr lang="en-US" sz="900">
                          <a:effectLst/>
                        </a:rPr>
                        <a:t>         AutoServiceRegistrationProperties autoServiceRegistrationProperties,</a:t>
                      </a:r>
                      <a:br>
                        <a:rPr lang="en-US" sz="900">
                          <a:effectLst/>
                        </a:rPr>
                      </a:br>
                      <a:r>
                        <a:rPr lang="en-US" sz="900">
                          <a:effectLst/>
                        </a:rPr>
                        <a:t>         NacosRegistration registration) {				// </a:t>
                      </a:r>
                      <a:r>
                        <a:rPr lang="zh-CN" sz="900">
                          <a:effectLst/>
                        </a:rPr>
                        <a:t>服务自动注册</a:t>
                      </a:r>
                      <a:r>
                        <a:rPr lang="en-US" sz="900">
                          <a:effectLst/>
                        </a:rPr>
                        <a:t/>
                      </a:r>
                      <a:br>
                        <a:rPr lang="en-US" sz="900">
                          <a:effectLst/>
                        </a:rPr>
                      </a:br>
                      <a:r>
                        <a:rPr lang="en-US" sz="900">
                          <a:effectLst/>
                        </a:rPr>
                        <a:t>      return new NacosAutoServiceRegistration(registry,</a:t>
                      </a:r>
                      <a:br>
                        <a:rPr lang="en-US" sz="900">
                          <a:effectLst/>
                        </a:rPr>
                      </a:br>
                      <a:r>
                        <a:rPr lang="en-US" sz="900">
                          <a:effectLst/>
                        </a:rPr>
                        <a:t>            autoServiceRegistrationProperties, registration);</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3538842301"/>
                  </a:ext>
                </a:extLst>
              </a:tr>
            </a:tbl>
          </a:graphicData>
        </a:graphic>
      </p:graphicFrame>
    </p:spTree>
    <p:extLst>
      <p:ext uri="{BB962C8B-B14F-4D97-AF65-F5344CB8AC3E}">
        <p14:creationId xmlns:p14="http://schemas.microsoft.com/office/powerpoint/2010/main" val="4034037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a:t>
            </a:r>
            <a:endParaRPr lang="zh-CN" altLang="en-US"/>
          </a:p>
        </p:txBody>
      </p:sp>
      <p:sp>
        <p:nvSpPr>
          <p:cNvPr id="3" name="内容占位符 2"/>
          <p:cNvSpPr>
            <a:spLocks noGrp="1"/>
          </p:cNvSpPr>
          <p:nvPr>
            <p:ph idx="1"/>
          </p:nvPr>
        </p:nvSpPr>
        <p:spPr/>
        <p:txBody>
          <a:bodyPr/>
          <a:lstStyle/>
          <a:p>
            <a:r>
              <a:rPr lang="en-US" altLang="zh-CN"/>
              <a:t>Nacos</a:t>
            </a:r>
            <a:r>
              <a:rPr lang="zh-CN" altLang="zh-CN"/>
              <a:t>是由阿里巴巴提供的一款注册与配置中心组件，官方地址：</a:t>
            </a:r>
            <a:r>
              <a:rPr lang="en-US" altLang="zh-CN"/>
              <a:t>nacos.io</a:t>
            </a:r>
            <a:r>
              <a:rPr lang="zh-CN" altLang="zh-CN"/>
              <a:t>，除了可以方便实现微服务的注册之外，还可以快速的实现动态服务发现、服务配置、服务元数据以及流量管理，这样可以帮助用户在云服务时代更好的构建、交付、管理自己的微服务平台，更快的复用和组合业务服务，更快的交付商业创新的价值，从而为用户赢得市场</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669" y="2321983"/>
            <a:ext cx="10153650" cy="428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5601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范例：</a:t>
            </a:r>
            <a:r>
              <a:rPr lang="en-US" altLang="zh-CN"/>
              <a:t>NacosServiceRegistry</a:t>
            </a:r>
            <a:r>
              <a:rPr lang="zh-CN" altLang="en-US"/>
              <a:t>类核心源代码</a:t>
            </a:r>
          </a:p>
        </p:txBody>
      </p:sp>
      <p:graphicFrame>
        <p:nvGraphicFramePr>
          <p:cNvPr id="4" name="表格 3"/>
          <p:cNvGraphicFramePr>
            <a:graphicFrameLocks noGrp="1"/>
          </p:cNvGraphicFramePr>
          <p:nvPr>
            <p:extLst/>
          </p:nvPr>
        </p:nvGraphicFramePr>
        <p:xfrm>
          <a:off x="148719" y="849087"/>
          <a:ext cx="11869713" cy="5848046"/>
        </p:xfrm>
        <a:graphic>
          <a:graphicData uri="http://schemas.openxmlformats.org/drawingml/2006/table">
            <a:tbl>
              <a:tblPr firstRow="1" firstCol="1" lastRow="1" lastCol="1" bandRow="1" bandCol="1">
                <a:tableStyleId>{5940675A-B579-460E-94D1-54222C63F5DA}</a:tableStyleId>
              </a:tblPr>
              <a:tblGrid>
                <a:gridCol w="11869713">
                  <a:extLst>
                    <a:ext uri="{9D8B030D-6E8A-4147-A177-3AD203B41FA5}">
                      <a16:colId xmlns:a16="http://schemas.microsoft.com/office/drawing/2014/main" val="1731883720"/>
                    </a:ext>
                  </a:extLst>
                </a:gridCol>
              </a:tblGrid>
              <a:tr h="5848046">
                <a:tc>
                  <a:txBody>
                    <a:bodyPr/>
                    <a:lstStyle/>
                    <a:p>
                      <a:r>
                        <a:rPr lang="en-US" sz="800">
                          <a:effectLst/>
                        </a:rPr>
                        <a:t>package com.alibaba.cloud.nacos.registry;</a:t>
                      </a:r>
                      <a:br>
                        <a:rPr lang="en-US" sz="800">
                          <a:effectLst/>
                        </a:rPr>
                      </a:br>
                      <a:r>
                        <a:rPr lang="en-US" sz="800">
                          <a:effectLst/>
                        </a:rPr>
                        <a:t>public class NacosServiceRegistry implements ServiceRegistry&lt;Registration&gt; {</a:t>
                      </a:r>
                      <a:br>
                        <a:rPr lang="en-US" sz="800">
                          <a:effectLst/>
                        </a:rPr>
                      </a:br>
                      <a:r>
                        <a:rPr lang="en-US" sz="800">
                          <a:effectLst/>
                        </a:rPr>
                        <a:t>   // </a:t>
                      </a:r>
                      <a:r>
                        <a:rPr lang="zh-CN" sz="800">
                          <a:effectLst/>
                        </a:rPr>
                        <a:t>保存</a:t>
                      </a:r>
                      <a:r>
                        <a:rPr lang="en-US" sz="800">
                          <a:effectLst/>
                        </a:rPr>
                        <a:t>application.yml</a:t>
                      </a:r>
                      <a:r>
                        <a:rPr lang="zh-CN" sz="800">
                          <a:effectLst/>
                        </a:rPr>
                        <a:t>中配置的</a:t>
                      </a:r>
                      <a:r>
                        <a:rPr lang="en-US" sz="800">
                          <a:effectLst/>
                        </a:rPr>
                        <a:t>Nacos</a:t>
                      </a:r>
                      <a:r>
                        <a:rPr lang="zh-CN" sz="800">
                          <a:effectLst/>
                        </a:rPr>
                        <a:t>服务主机的相关配置项</a:t>
                      </a:r>
                      <a:r>
                        <a:rPr lang="en-US" sz="800">
                          <a:effectLst/>
                        </a:rPr>
                        <a:t/>
                      </a:r>
                      <a:br>
                        <a:rPr lang="en-US" sz="800">
                          <a:effectLst/>
                        </a:rPr>
                      </a:br>
                      <a:r>
                        <a:rPr lang="en-US" sz="800">
                          <a:effectLst/>
                        </a:rPr>
                        <a:t>   private final NacosDiscoveryProperties nacosDiscoveryProperties;</a:t>
                      </a:r>
                      <a:br>
                        <a:rPr lang="en-US" sz="800">
                          <a:effectLst/>
                        </a:rPr>
                      </a:br>
                      <a:r>
                        <a:rPr lang="en-US" sz="800">
                          <a:effectLst/>
                        </a:rPr>
                        <a:t>   private final NamingService namingService; 		// </a:t>
                      </a:r>
                      <a:r>
                        <a:rPr lang="zh-CN" sz="800">
                          <a:effectLst/>
                        </a:rPr>
                        <a:t>服务注册实现类</a:t>
                      </a:r>
                      <a:r>
                        <a:rPr lang="en-US" sz="800">
                          <a:effectLst/>
                        </a:rPr>
                        <a:t/>
                      </a:r>
                      <a:br>
                        <a:rPr lang="en-US" sz="800">
                          <a:effectLst/>
                        </a:rPr>
                      </a:br>
                      <a:r>
                        <a:rPr lang="en-US" sz="800">
                          <a:effectLst/>
                        </a:rPr>
                        <a:t>   public NacosServiceRegistry(NacosDiscoveryProperties nacosDiscoveryProperties) {</a:t>
                      </a:r>
                      <a:br>
                        <a:rPr lang="en-US" sz="800">
                          <a:effectLst/>
                        </a:rPr>
                      </a:br>
                      <a:r>
                        <a:rPr lang="en-US" sz="800">
                          <a:effectLst/>
                        </a:rPr>
                        <a:t>      this.nacosDiscoveryProperties = nacosDiscoveryProperties;</a:t>
                      </a:r>
                      <a:br>
                        <a:rPr lang="en-US" sz="800">
                          <a:effectLst/>
                        </a:rPr>
                      </a:br>
                      <a:r>
                        <a:rPr lang="en-US" sz="800">
                          <a:effectLst/>
                        </a:rPr>
                        <a:t>      this.namingService = nacosDiscoveryProperties.namingServiceInstance();</a:t>
                      </a:r>
                      <a:br>
                        <a:rPr lang="en-US" sz="800">
                          <a:effectLst/>
                        </a:rPr>
                      </a:br>
                      <a:r>
                        <a:rPr lang="en-US" sz="800">
                          <a:effectLst/>
                        </a:rPr>
                        <a:t>   }</a:t>
                      </a:r>
                      <a:br>
                        <a:rPr lang="en-US" sz="800">
                          <a:effectLst/>
                        </a:rPr>
                      </a:br>
                      <a:r>
                        <a:rPr lang="en-US" sz="800">
                          <a:effectLst/>
                        </a:rPr>
                        <a:t>   @Override</a:t>
                      </a:r>
                      <a:br>
                        <a:rPr lang="en-US" sz="800">
                          <a:effectLst/>
                        </a:rPr>
                      </a:br>
                      <a:r>
                        <a:rPr lang="en-US" sz="800">
                          <a:effectLst/>
                        </a:rPr>
                        <a:t>   public void register(Registration registration) {	// </a:t>
                      </a:r>
                      <a:r>
                        <a:rPr lang="zh-CN" sz="800">
                          <a:effectLst/>
                        </a:rPr>
                        <a:t>注册服务实例</a:t>
                      </a:r>
                      <a:r>
                        <a:rPr lang="en-US" sz="800">
                          <a:effectLst/>
                        </a:rPr>
                        <a:t/>
                      </a:r>
                      <a:br>
                        <a:rPr lang="en-US" sz="800">
                          <a:effectLst/>
                        </a:rPr>
                      </a:br>
                      <a:r>
                        <a:rPr lang="en-US" sz="800">
                          <a:effectLst/>
                        </a:rPr>
                        <a:t>      if (StringUtils.isEmpty(registration.getServiceId())) {</a:t>
                      </a:r>
                      <a:br>
                        <a:rPr lang="en-US" sz="800">
                          <a:effectLst/>
                        </a:rPr>
                      </a:br>
                      <a:r>
                        <a:rPr lang="en-US" sz="800">
                          <a:effectLst/>
                        </a:rPr>
                        <a:t>         return;</a:t>
                      </a:r>
                      <a:br>
                        <a:rPr lang="en-US" sz="800">
                          <a:effectLst/>
                        </a:rPr>
                      </a:br>
                      <a:r>
                        <a:rPr lang="en-US" sz="800">
                          <a:effectLst/>
                        </a:rPr>
                        <a:t>      }</a:t>
                      </a:r>
                      <a:br>
                        <a:rPr lang="en-US" sz="800">
                          <a:effectLst/>
                        </a:rPr>
                      </a:br>
                      <a:r>
                        <a:rPr lang="en-US" sz="800">
                          <a:effectLst/>
                        </a:rPr>
                        <a:t>      String serviceId = registration.getServiceId();	// </a:t>
                      </a:r>
                      <a:r>
                        <a:rPr lang="zh-CN" sz="800">
                          <a:effectLst/>
                        </a:rPr>
                        <a:t>获取注册名称</a:t>
                      </a:r>
                      <a:r>
                        <a:rPr lang="en-US" sz="800">
                          <a:effectLst/>
                        </a:rPr>
                        <a:t/>
                      </a:r>
                      <a:br>
                        <a:rPr lang="en-US" sz="800">
                          <a:effectLst/>
                        </a:rPr>
                      </a:br>
                      <a:r>
                        <a:rPr lang="en-US" sz="800">
                          <a:effectLst/>
                        </a:rPr>
                        <a:t>      String group = nacosDiscoveryProperties.getGroup();	// </a:t>
                      </a:r>
                      <a:r>
                        <a:rPr lang="zh-CN" sz="800">
                          <a:effectLst/>
                        </a:rPr>
                        <a:t>获取注册分组</a:t>
                      </a:r>
                      <a:r>
                        <a:rPr lang="en-US" sz="800">
                          <a:effectLst/>
                        </a:rPr>
                        <a:t/>
                      </a:r>
                      <a:br>
                        <a:rPr lang="en-US" sz="800">
                          <a:effectLst/>
                        </a:rPr>
                      </a:br>
                      <a:r>
                        <a:rPr lang="en-US" sz="800">
                          <a:effectLst/>
                        </a:rPr>
                        <a:t>      Instance instance = getNacosInstanceFromRegistration(registration);</a:t>
                      </a:r>
                      <a:br>
                        <a:rPr lang="en-US" sz="800">
                          <a:effectLst/>
                        </a:rPr>
                      </a:br>
                      <a:r>
                        <a:rPr lang="en-US" sz="800">
                          <a:effectLst/>
                        </a:rPr>
                        <a:t>      try {// </a:t>
                      </a:r>
                      <a:r>
                        <a:rPr lang="zh-CN" sz="800">
                          <a:effectLst/>
                        </a:rPr>
                        <a:t>通过</a:t>
                      </a:r>
                      <a:r>
                        <a:rPr lang="en-US" sz="800">
                          <a:effectLst/>
                        </a:rPr>
                        <a:t>NamingService</a:t>
                      </a:r>
                      <a:r>
                        <a:rPr lang="zh-CN" sz="800">
                          <a:effectLst/>
                        </a:rPr>
                        <a:t>业务处理类实现服务实例的注册</a:t>
                      </a:r>
                      <a:r>
                        <a:rPr lang="en-US" sz="800">
                          <a:effectLst/>
                        </a:rPr>
                        <a:t/>
                      </a:r>
                      <a:br>
                        <a:rPr lang="en-US" sz="800">
                          <a:effectLst/>
                        </a:rPr>
                      </a:br>
                      <a:r>
                        <a:rPr lang="en-US" sz="800">
                          <a:effectLst/>
                        </a:rPr>
                        <a:t>         namingService.registerInstance(serviceId, group, instance); 	</a:t>
                      </a:r>
                      <a:br>
                        <a:rPr lang="en-US" sz="800">
                          <a:effectLst/>
                        </a:rPr>
                      </a:br>
                      <a:r>
                        <a:rPr lang="en-US" sz="800">
                          <a:effectLst/>
                        </a:rPr>
                        <a:t>      } catch (Exception e) { }</a:t>
                      </a:r>
                      <a:br>
                        <a:rPr lang="en-US" sz="800">
                          <a:effectLst/>
                        </a:rPr>
                      </a:br>
                      <a:r>
                        <a:rPr lang="en-US" sz="800">
                          <a:effectLst/>
                        </a:rPr>
                        <a:t>   }</a:t>
                      </a:r>
                      <a:br>
                        <a:rPr lang="en-US" sz="800">
                          <a:effectLst/>
                        </a:rPr>
                      </a:br>
                      <a:r>
                        <a:rPr lang="en-US" sz="800">
                          <a:effectLst/>
                        </a:rPr>
                        <a:t>   @Override</a:t>
                      </a:r>
                      <a:br>
                        <a:rPr lang="en-US" sz="800">
                          <a:effectLst/>
                        </a:rPr>
                      </a:br>
                      <a:r>
                        <a:rPr lang="en-US" sz="800">
                          <a:effectLst/>
                        </a:rPr>
                        <a:t>   public Object getStatus(Registration registration) {	// </a:t>
                      </a:r>
                      <a:r>
                        <a:rPr lang="zh-CN" sz="800">
                          <a:effectLst/>
                        </a:rPr>
                        <a:t>获取实例状态</a:t>
                      </a:r>
                      <a:r>
                        <a:rPr lang="en-US" sz="800">
                          <a:effectLst/>
                        </a:rPr>
                        <a:t/>
                      </a:r>
                      <a:br>
                        <a:rPr lang="en-US" sz="800">
                          <a:effectLst/>
                        </a:rPr>
                      </a:br>
                      <a:r>
                        <a:rPr lang="en-US" sz="800">
                          <a:effectLst/>
                        </a:rPr>
                        <a:t>      String serviceName = registration.getServiceId();	// </a:t>
                      </a:r>
                      <a:r>
                        <a:rPr lang="zh-CN" sz="800">
                          <a:effectLst/>
                        </a:rPr>
                        <a:t>获取实例</a:t>
                      </a:r>
                      <a:r>
                        <a:rPr lang="en-US" sz="800">
                          <a:effectLst/>
                        </a:rPr>
                        <a:t>ID</a:t>
                      </a:r>
                      <a:br>
                        <a:rPr lang="en-US" sz="800">
                          <a:effectLst/>
                        </a:rPr>
                      </a:br>
                      <a:r>
                        <a:rPr lang="en-US" sz="800">
                          <a:effectLst/>
                        </a:rPr>
                        <a:t>      try {</a:t>
                      </a:r>
                      <a:br>
                        <a:rPr lang="en-US" sz="800">
                          <a:effectLst/>
                        </a:rPr>
                      </a:br>
                      <a:r>
                        <a:rPr lang="en-US" sz="800">
                          <a:effectLst/>
                        </a:rPr>
                        <a:t>         List&lt;Instance&gt; instances = nacosDiscoveryProperties.namingServiceInstance()</a:t>
                      </a:r>
                      <a:br>
                        <a:rPr lang="en-US" sz="800">
                          <a:effectLst/>
                        </a:rPr>
                      </a:br>
                      <a:r>
                        <a:rPr lang="en-US" sz="800">
                          <a:effectLst/>
                        </a:rPr>
                        <a:t>               .getAllInstances(serviceName);</a:t>
                      </a:r>
                      <a:br>
                        <a:rPr lang="en-US" sz="800">
                          <a:effectLst/>
                        </a:rPr>
                      </a:br>
                      <a:r>
                        <a:rPr lang="en-US" sz="800">
                          <a:effectLst/>
                        </a:rPr>
                        <a:t>         for (Instance instance : instances) {</a:t>
                      </a:r>
                      <a:br>
                        <a:rPr lang="en-US" sz="800">
                          <a:effectLst/>
                        </a:rPr>
                      </a:br>
                      <a:r>
                        <a:rPr lang="en-US" sz="800">
                          <a:effectLst/>
                        </a:rPr>
                        <a:t>            if (instance.getIp().equalsIgnoreCase(nacosDiscoveryProperties.getIp())</a:t>
                      </a:r>
                      <a:br>
                        <a:rPr lang="en-US" sz="800">
                          <a:effectLst/>
                        </a:rPr>
                      </a:br>
                      <a:r>
                        <a:rPr lang="en-US" sz="800">
                          <a:effectLst/>
                        </a:rPr>
                        <a:t>                  &amp;&amp; instance.getPort() == nacosDiscoveryProperties.getPort()) {</a:t>
                      </a:r>
                      <a:br>
                        <a:rPr lang="en-US" sz="800">
                          <a:effectLst/>
                        </a:rPr>
                      </a:br>
                      <a:r>
                        <a:rPr lang="en-US" sz="800">
                          <a:effectLst/>
                        </a:rPr>
                        <a:t>               return instance.isEnabled() ? "UP" : "DOWN";	// </a:t>
                      </a:r>
                      <a:r>
                        <a:rPr lang="zh-CN" sz="800">
                          <a:effectLst/>
                        </a:rPr>
                        <a:t>返回实例状态</a:t>
                      </a:r>
                      <a:r>
                        <a:rPr lang="en-US" sz="800">
                          <a:effectLst/>
                        </a:rPr>
                        <a:t/>
                      </a:r>
                      <a:br>
                        <a:rPr lang="en-US" sz="800">
                          <a:effectLst/>
                        </a:rPr>
                      </a:br>
                      <a:r>
                        <a:rPr lang="en-US" sz="800">
                          <a:effectLst/>
                        </a:rPr>
                        <a:t>            }</a:t>
                      </a:r>
                      <a:br>
                        <a:rPr lang="en-US" sz="800">
                          <a:effectLst/>
                        </a:rPr>
                      </a:br>
                      <a:r>
                        <a:rPr lang="en-US" sz="800">
                          <a:effectLst/>
                        </a:rPr>
                        <a:t>         }</a:t>
                      </a:r>
                      <a:br>
                        <a:rPr lang="en-US" sz="800">
                          <a:effectLst/>
                        </a:rPr>
                      </a:br>
                      <a:r>
                        <a:rPr lang="en-US" sz="800">
                          <a:effectLst/>
                        </a:rPr>
                        <a:t>      }</a:t>
                      </a:r>
                      <a:br>
                        <a:rPr lang="en-US" sz="800">
                          <a:effectLst/>
                        </a:rPr>
                      </a:br>
                      <a:r>
                        <a:rPr lang="en-US" sz="800">
                          <a:effectLst/>
                        </a:rPr>
                        <a:t>      catch (Exception e) { }</a:t>
                      </a:r>
                      <a:br>
                        <a:rPr lang="en-US" sz="800">
                          <a:effectLst/>
                        </a:rPr>
                      </a:br>
                      <a:r>
                        <a:rPr lang="en-US" sz="800">
                          <a:effectLst/>
                        </a:rPr>
                        <a:t>      return null;</a:t>
                      </a:r>
                      <a:br>
                        <a:rPr lang="en-US" sz="800">
                          <a:effectLst/>
                        </a:rPr>
                      </a:br>
                      <a:r>
                        <a:rPr lang="en-US" sz="800">
                          <a:effectLst/>
                        </a:rPr>
                        <a:t>   }</a:t>
                      </a:r>
                      <a:br>
                        <a:rPr lang="en-US" sz="800">
                          <a:effectLst/>
                        </a:rPr>
                      </a:br>
                      <a:r>
                        <a:rPr lang="en-US" sz="800">
                          <a:effectLst/>
                        </a:rPr>
                        <a:t>   private Instance getNacosInstanceFromRegistration(Registration registration) {</a:t>
                      </a:r>
                      <a:br>
                        <a:rPr lang="en-US" sz="800">
                          <a:effectLst/>
                        </a:rPr>
                      </a:br>
                      <a:r>
                        <a:rPr lang="en-US" sz="800">
                          <a:effectLst/>
                        </a:rPr>
                        <a:t>      Instance instance = new Instance();			// </a:t>
                      </a:r>
                      <a:r>
                        <a:rPr lang="zh-CN" sz="800">
                          <a:effectLst/>
                        </a:rPr>
                        <a:t>获取实例对象</a:t>
                      </a:r>
                      <a:r>
                        <a:rPr lang="en-US" sz="800">
                          <a:effectLst/>
                        </a:rPr>
                        <a:t/>
                      </a:r>
                      <a:br>
                        <a:rPr lang="en-US" sz="800">
                          <a:effectLst/>
                        </a:rPr>
                      </a:br>
                      <a:r>
                        <a:rPr lang="en-US" sz="800">
                          <a:effectLst/>
                        </a:rPr>
                        <a:t>      instance.setIp(registration.getHost());		// </a:t>
                      </a:r>
                      <a:r>
                        <a:rPr lang="zh-CN" sz="800">
                          <a:effectLst/>
                        </a:rPr>
                        <a:t>实例地址</a:t>
                      </a:r>
                      <a:r>
                        <a:rPr lang="en-US" sz="800">
                          <a:effectLst/>
                        </a:rPr>
                        <a:t/>
                      </a:r>
                      <a:br>
                        <a:rPr lang="en-US" sz="800">
                          <a:effectLst/>
                        </a:rPr>
                      </a:br>
                      <a:r>
                        <a:rPr lang="en-US" sz="800">
                          <a:effectLst/>
                        </a:rPr>
                        <a:t>      instance.setPort(registration.getPort());		// </a:t>
                      </a:r>
                      <a:r>
                        <a:rPr lang="zh-CN" sz="800">
                          <a:effectLst/>
                        </a:rPr>
                        <a:t>实例端口</a:t>
                      </a:r>
                      <a:r>
                        <a:rPr lang="en-US" sz="800">
                          <a:effectLst/>
                        </a:rPr>
                        <a:t/>
                      </a:r>
                      <a:br>
                        <a:rPr lang="en-US" sz="800">
                          <a:effectLst/>
                        </a:rPr>
                      </a:br>
                      <a:r>
                        <a:rPr lang="en-US" sz="800">
                          <a:effectLst/>
                        </a:rPr>
                        <a:t>      instance.setWeight(nacosDiscoveryProperties.getWeight());// </a:t>
                      </a:r>
                      <a:r>
                        <a:rPr lang="zh-CN" sz="800">
                          <a:effectLst/>
                        </a:rPr>
                        <a:t>实例权重</a:t>
                      </a:r>
                      <a:r>
                        <a:rPr lang="en-US" sz="800">
                          <a:effectLst/>
                        </a:rPr>
                        <a:t/>
                      </a:r>
                      <a:br>
                        <a:rPr lang="en-US" sz="800">
                          <a:effectLst/>
                        </a:rPr>
                      </a:br>
                      <a:r>
                        <a:rPr lang="en-US" sz="800">
                          <a:effectLst/>
                        </a:rPr>
                        <a:t>      instance.setClusterName(nacosDiscoveryProperties.getClusterName());// </a:t>
                      </a:r>
                      <a:r>
                        <a:rPr lang="zh-CN" sz="800">
                          <a:effectLst/>
                        </a:rPr>
                        <a:t>集群名称</a:t>
                      </a:r>
                      <a:r>
                        <a:rPr lang="en-US" sz="800">
                          <a:effectLst/>
                        </a:rPr>
                        <a:t/>
                      </a:r>
                      <a:br>
                        <a:rPr lang="en-US" sz="800">
                          <a:effectLst/>
                        </a:rPr>
                      </a:br>
                      <a:r>
                        <a:rPr lang="en-US" sz="800">
                          <a:effectLst/>
                        </a:rPr>
                        <a:t>      instance.setMetadata(registration.getMetadata());	// </a:t>
                      </a:r>
                      <a:r>
                        <a:rPr lang="zh-CN" sz="800">
                          <a:effectLst/>
                        </a:rPr>
                        <a:t>元数据</a:t>
                      </a:r>
                      <a:r>
                        <a:rPr lang="en-US" sz="800">
                          <a:effectLst/>
                        </a:rPr>
                        <a:t/>
                      </a:r>
                      <a:br>
                        <a:rPr lang="en-US" sz="800">
                          <a:effectLst/>
                        </a:rPr>
                      </a:br>
                      <a:r>
                        <a:rPr lang="en-US" sz="800">
                          <a:effectLst/>
                        </a:rPr>
                        <a:t>      return instance;</a:t>
                      </a:r>
                      <a:br>
                        <a:rPr lang="en-US" sz="800">
                          <a:effectLst/>
                        </a:rPr>
                      </a:br>
                      <a:r>
                        <a:rPr lang="en-US" sz="800">
                          <a:effectLst/>
                        </a:rPr>
                        <a:t>   }</a:t>
                      </a:r>
                      <a:br>
                        <a:rPr lang="en-US" sz="800">
                          <a:effectLst/>
                        </a:rPr>
                      </a:br>
                      <a:r>
                        <a:rPr lang="en-US" sz="800">
                          <a:effectLst/>
                        </a:rPr>
                        <a:t>}</a:t>
                      </a:r>
                      <a:endParaRPr lang="zh-CN" sz="900">
                        <a:effectLst/>
                        <a:latin typeface="Times New Roman" panose="02020603050405020304" pitchFamily="18" charset="0"/>
                      </a:endParaRPr>
                    </a:p>
                  </a:txBody>
                  <a:tcPr marL="61780" marR="61780" marT="0" marB="0"/>
                </a:tc>
                <a:extLst>
                  <a:ext uri="{0D108BD9-81ED-4DB2-BD59-A6C34878D82A}">
                    <a16:rowId xmlns:a16="http://schemas.microsoft.com/office/drawing/2014/main" val="2682571759"/>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3231457"/>
            <a:ext cx="6647921" cy="330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452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a:t>NamingGrpcClientProxy</a:t>
            </a:r>
            <a:r>
              <a:rPr lang="zh-CN" altLang="zh-CN"/>
              <a:t>核心源代码</a:t>
            </a:r>
            <a:endParaRPr lang="zh-CN" altLang="en-US"/>
          </a:p>
        </p:txBody>
      </p:sp>
      <p:graphicFrame>
        <p:nvGraphicFramePr>
          <p:cNvPr id="4" name="表格 3"/>
          <p:cNvGraphicFramePr>
            <a:graphicFrameLocks noGrp="1"/>
          </p:cNvGraphicFramePr>
          <p:nvPr>
            <p:extLst/>
          </p:nvPr>
        </p:nvGraphicFramePr>
        <p:xfrm>
          <a:off x="155099" y="849087"/>
          <a:ext cx="11816768" cy="5852280"/>
        </p:xfrm>
        <a:graphic>
          <a:graphicData uri="http://schemas.openxmlformats.org/drawingml/2006/table">
            <a:tbl>
              <a:tblPr firstRow="1" firstCol="1" lastRow="1" lastCol="1" bandRow="1" bandCol="1">
                <a:tableStyleId>{5940675A-B579-460E-94D1-54222C63F5DA}</a:tableStyleId>
              </a:tblPr>
              <a:tblGrid>
                <a:gridCol w="11816768">
                  <a:extLst>
                    <a:ext uri="{9D8B030D-6E8A-4147-A177-3AD203B41FA5}">
                      <a16:colId xmlns:a16="http://schemas.microsoft.com/office/drawing/2014/main" val="3981077117"/>
                    </a:ext>
                  </a:extLst>
                </a:gridCol>
              </a:tblGrid>
              <a:tr h="5852280">
                <a:tc>
                  <a:txBody>
                    <a:bodyPr/>
                    <a:lstStyle/>
                    <a:p>
                      <a:r>
                        <a:rPr lang="en-US" sz="900">
                          <a:effectLst/>
                        </a:rPr>
                        <a:t>package com.alibaba.nacos.client.naming.remote.gprc;</a:t>
                      </a:r>
                      <a:br>
                        <a:rPr lang="en-US" sz="900">
                          <a:effectLst/>
                        </a:rPr>
                      </a:br>
                      <a:r>
                        <a:rPr lang="en-US" sz="900">
                          <a:effectLst/>
                        </a:rPr>
                        <a:t>public class NamingGrpcClientProxy extends AbstractNamingClientProxy {// gRPC</a:t>
                      </a:r>
                      <a:r>
                        <a:rPr lang="zh-CN" sz="900">
                          <a:effectLst/>
                        </a:rPr>
                        <a:t>实现</a:t>
                      </a:r>
                      <a:r>
                        <a:rPr lang="en-US" sz="900">
                          <a:effectLst/>
                        </a:rPr>
                        <a:t/>
                      </a:r>
                      <a:br>
                        <a:rPr lang="en-US" sz="900">
                          <a:effectLst/>
                        </a:rPr>
                      </a:br>
                      <a:r>
                        <a:rPr lang="en-US" sz="900">
                          <a:effectLst/>
                        </a:rPr>
                        <a:t>    @Override</a:t>
                      </a:r>
                      <a:br>
                        <a:rPr lang="en-US" sz="900">
                          <a:effectLst/>
                        </a:rPr>
                      </a:br>
                      <a:r>
                        <a:rPr lang="en-US" sz="900">
                          <a:effectLst/>
                        </a:rPr>
                        <a:t>    public void registerService(String serviceName, String groupName, 		Instance instance) throws NacosException {</a:t>
                      </a:r>
                      <a:br>
                        <a:rPr lang="en-US" sz="900">
                          <a:effectLst/>
                        </a:rPr>
                      </a:br>
                      <a:r>
                        <a:rPr lang="en-US" sz="900">
                          <a:effectLst/>
                        </a:rPr>
                        <a:t>        InstanceRequest request = new InstanceRequest(namespaceId, serviceName, groupName,</a:t>
                      </a:r>
                      <a:br>
                        <a:rPr lang="en-US" sz="900">
                          <a:effectLst/>
                        </a:rPr>
                      </a:br>
                      <a:r>
                        <a:rPr lang="en-US" sz="900">
                          <a:effectLst/>
                        </a:rPr>
                        <a:t>                NamingRemoteConstants.REGISTER_INSTANCE, instance); 	// </a:t>
                      </a:r>
                      <a:r>
                        <a:rPr lang="zh-CN" sz="900">
                          <a:effectLst/>
                        </a:rPr>
                        <a:t>创建注册实例数据</a:t>
                      </a:r>
                      <a:r>
                        <a:rPr lang="en-US" sz="900">
                          <a:effectLst/>
                        </a:rPr>
                        <a:t/>
                      </a:r>
                      <a:br>
                        <a:rPr lang="en-US" sz="900">
                          <a:effectLst/>
                        </a:rPr>
                      </a:br>
                      <a:r>
                        <a:rPr lang="en-US" sz="900">
                          <a:effectLst/>
                        </a:rPr>
                        <a:t>        requestToServer(request, Response.class); 			// </a:t>
                      </a:r>
                      <a:r>
                        <a:rPr lang="zh-CN" sz="900">
                          <a:effectLst/>
                        </a:rPr>
                        <a:t>服务注册</a:t>
                      </a:r>
                      <a:r>
                        <a:rPr lang="en-US" sz="900">
                          <a:effectLst/>
                        </a:rPr>
                        <a:t/>
                      </a:r>
                      <a:br>
                        <a:rPr lang="en-US" sz="900">
                          <a:effectLst/>
                        </a:rPr>
                      </a:br>
                      <a:r>
                        <a:rPr lang="en-US" sz="900">
                          <a:effectLst/>
                        </a:rPr>
                        <a:t>        namingGrpcConnectionEventListener.cacheInstanceForRedo(	serviceName, groupName, instance);</a:t>
                      </a:r>
                      <a:br>
                        <a:rPr lang="en-US" sz="900">
                          <a:effectLst/>
                        </a:rPr>
                      </a:br>
                      <a:r>
                        <a:rPr lang="en-US" sz="900">
                          <a:effectLst/>
                        </a:rPr>
                        <a:t>    }</a:t>
                      </a:r>
                      <a:br>
                        <a:rPr lang="en-US" sz="900">
                          <a:effectLst/>
                        </a:rPr>
                      </a:br>
                      <a:r>
                        <a:rPr lang="en-US" sz="900">
                          <a:effectLst/>
                        </a:rPr>
                        <a:t>    private &lt;T extends Response&gt; T requestToServer(AbstractNamingRequest request, 	Class&lt;T&gt; responseClass) throws NacosException {</a:t>
                      </a:r>
                      <a:br>
                        <a:rPr lang="en-US" sz="900">
                          <a:effectLst/>
                        </a:rPr>
                      </a:br>
                      <a:r>
                        <a:rPr lang="en-US" sz="900">
                          <a:effectLst/>
                        </a:rPr>
                        <a:t>        try {</a:t>
                      </a:r>
                      <a:br>
                        <a:rPr lang="en-US" sz="900">
                          <a:effectLst/>
                        </a:rPr>
                      </a:br>
                      <a:r>
                        <a:rPr lang="en-US" sz="900">
                          <a:effectLst/>
                        </a:rPr>
                        <a:t>            request.putAllHeader(getSecurityHeaders());		// </a:t>
                      </a:r>
                      <a:r>
                        <a:rPr lang="zh-CN" sz="900">
                          <a:effectLst/>
                        </a:rPr>
                        <a:t>设置头信息</a:t>
                      </a:r>
                      <a:r>
                        <a:rPr lang="en-US" sz="900">
                          <a:effectLst/>
                        </a:rPr>
                        <a:t/>
                      </a:r>
                      <a:br>
                        <a:rPr lang="en-US" sz="900">
                          <a:effectLst/>
                        </a:rPr>
                      </a:br>
                      <a:r>
                        <a:rPr lang="en-US" sz="900">
                          <a:effectLst/>
                        </a:rPr>
                        <a:t>            request.putAllHeader(getSpasHeaders(</a:t>
                      </a:r>
                      <a:br>
                        <a:rPr lang="en-US" sz="900">
                          <a:effectLst/>
                        </a:rPr>
                      </a:br>
                      <a:r>
                        <a:rPr lang="en-US" sz="900">
                          <a:effectLst/>
                        </a:rPr>
                        <a:t>                    NamingUtils.getGroupedNameOptional(request.getServiceName(), 			request.getGroupName())));		// </a:t>
                      </a:r>
                      <a:r>
                        <a:rPr lang="zh-CN" sz="900">
                          <a:effectLst/>
                        </a:rPr>
                        <a:t>设置实例数据</a:t>
                      </a:r>
                      <a:r>
                        <a:rPr lang="en-US" sz="900">
                          <a:effectLst/>
                        </a:rPr>
                        <a:t/>
                      </a:r>
                      <a:br>
                        <a:rPr lang="en-US" sz="900">
                          <a:effectLst/>
                        </a:rPr>
                      </a:br>
                      <a:r>
                        <a:rPr lang="en-US" sz="900">
                          <a:effectLst/>
                        </a:rPr>
                        <a:t>            Response response =</a:t>
                      </a:r>
                      <a:br>
                        <a:rPr lang="en-US" sz="900">
                          <a:effectLst/>
                        </a:rPr>
                      </a:br>
                      <a:r>
                        <a:rPr lang="en-US" sz="900">
                          <a:effectLst/>
                        </a:rPr>
                        <a:t>                    requestTimeout &lt; 0 ? rpcClient.request(request) : 		rpcClient.request(request, requestTimeout); 	// </a:t>
                      </a:r>
                      <a:r>
                        <a:rPr lang="zh-CN" sz="900">
                          <a:effectLst/>
                        </a:rPr>
                        <a:t>请求响应</a:t>
                      </a:r>
                      <a:r>
                        <a:rPr lang="en-US" sz="900">
                          <a:effectLst/>
                        </a:rPr>
                        <a:t/>
                      </a:r>
                      <a:br>
                        <a:rPr lang="en-US" sz="900">
                          <a:effectLst/>
                        </a:rPr>
                      </a:br>
                      <a:r>
                        <a:rPr lang="en-US" sz="900">
                          <a:effectLst/>
                        </a:rPr>
                        <a:t>            if (ResponseCode.SUCCESS.getCode() != response.getResultCode()) {</a:t>
                      </a:r>
                      <a:br>
                        <a:rPr lang="en-US" sz="900">
                          <a:effectLst/>
                        </a:rPr>
                      </a:br>
                      <a:r>
                        <a:rPr lang="en-US" sz="900">
                          <a:effectLst/>
                        </a:rPr>
                        <a:t>                throw new NacosException(response.getErrorCode(), response.getMessage());</a:t>
                      </a:r>
                      <a:br>
                        <a:rPr lang="en-US" sz="900">
                          <a:effectLst/>
                        </a:rPr>
                      </a:br>
                      <a:r>
                        <a:rPr lang="en-US" sz="900">
                          <a:effectLst/>
                        </a:rPr>
                        <a:t>            }</a:t>
                      </a:r>
                      <a:br>
                        <a:rPr lang="en-US" sz="900">
                          <a:effectLst/>
                        </a:rPr>
                      </a:br>
                      <a:r>
                        <a:rPr lang="en-US" sz="900">
                          <a:effectLst/>
                        </a:rPr>
                        <a:t>            if (responseClass.isAssignableFrom(response.getClass())) {</a:t>
                      </a:r>
                      <a:br>
                        <a:rPr lang="en-US" sz="900">
                          <a:effectLst/>
                        </a:rPr>
                      </a:br>
                      <a:r>
                        <a:rPr lang="en-US" sz="900">
                          <a:effectLst/>
                        </a:rPr>
                        <a:t>                return (T) response;</a:t>
                      </a:r>
                      <a:br>
                        <a:rPr lang="en-US" sz="900">
                          <a:effectLst/>
                        </a:rPr>
                      </a:br>
                      <a:r>
                        <a:rPr lang="en-US" sz="900">
                          <a:effectLst/>
                        </a:rPr>
                        <a:t>            }</a:t>
                      </a:r>
                      <a:br>
                        <a:rPr lang="en-US" sz="900">
                          <a:effectLst/>
                        </a:rPr>
                      </a:br>
                      <a:r>
                        <a:rPr lang="en-US" sz="900">
                          <a:effectLst/>
                        </a:rPr>
                        <a:t>        } catch (Exception e) {</a:t>
                      </a:r>
                      <a:br>
                        <a:rPr lang="en-US" sz="900">
                          <a:effectLst/>
                        </a:rPr>
                      </a:br>
                      <a:r>
                        <a:rPr lang="en-US" sz="900">
                          <a:effectLst/>
                        </a:rPr>
                        <a:t>            throw new NacosException(NacosException.SERVER_ERROR, "Request … ", e);</a:t>
                      </a:r>
                      <a:br>
                        <a:rPr lang="en-US" sz="900">
                          <a:effectLst/>
                        </a:rPr>
                      </a:br>
                      <a:r>
                        <a:rPr lang="en-US" sz="900">
                          <a:effectLst/>
                        </a:rPr>
                        <a:t>        }</a:t>
                      </a:r>
                      <a:br>
                        <a:rPr lang="en-US" sz="900">
                          <a:effectLst/>
                        </a:rPr>
                      </a:br>
                      <a:r>
                        <a:rPr lang="en-US" sz="900">
                          <a:effectLst/>
                        </a:rPr>
                        <a:t>        throw new NacosException(NacosException.SERVER_ERROR, "Server return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8580" marR="68580" marT="0" marB="0"/>
                </a:tc>
                <a:extLst>
                  <a:ext uri="{0D108BD9-81ED-4DB2-BD59-A6C34878D82A}">
                    <a16:rowId xmlns:a16="http://schemas.microsoft.com/office/drawing/2014/main" val="2305147229"/>
                  </a:ext>
                </a:extLst>
              </a:tr>
            </a:tbl>
          </a:graphicData>
        </a:graphic>
      </p:graphicFrame>
    </p:spTree>
    <p:extLst>
      <p:ext uri="{BB962C8B-B14F-4D97-AF65-F5344CB8AC3E}">
        <p14:creationId xmlns:p14="http://schemas.microsoft.com/office/powerpoint/2010/main" val="19651609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范例：</a:t>
            </a:r>
            <a:r>
              <a:rPr lang="en-US" altLang="zh-CN"/>
              <a:t>NacosDiscoveryAutoConfiguration</a:t>
            </a:r>
            <a:r>
              <a:rPr lang="zh-CN" altLang="en-US"/>
              <a:t>源代码</a:t>
            </a:r>
          </a:p>
        </p:txBody>
      </p:sp>
      <p:graphicFrame>
        <p:nvGraphicFramePr>
          <p:cNvPr id="4" name="表格 3"/>
          <p:cNvGraphicFramePr>
            <a:graphicFrameLocks noGrp="1"/>
          </p:cNvGraphicFramePr>
          <p:nvPr>
            <p:extLst/>
          </p:nvPr>
        </p:nvGraphicFramePr>
        <p:xfrm>
          <a:off x="205898" y="849086"/>
          <a:ext cx="11782901" cy="5805713"/>
        </p:xfrm>
        <a:graphic>
          <a:graphicData uri="http://schemas.openxmlformats.org/drawingml/2006/table">
            <a:tbl>
              <a:tblPr firstRow="1" firstCol="1" lastRow="1" lastCol="1" bandRow="1" bandCol="1">
                <a:tableStyleId>{5940675A-B579-460E-94D1-54222C63F5DA}</a:tableStyleId>
              </a:tblPr>
              <a:tblGrid>
                <a:gridCol w="11782901">
                  <a:extLst>
                    <a:ext uri="{9D8B030D-6E8A-4147-A177-3AD203B41FA5}">
                      <a16:colId xmlns:a16="http://schemas.microsoft.com/office/drawing/2014/main" val="3920986516"/>
                    </a:ext>
                  </a:extLst>
                </a:gridCol>
              </a:tblGrid>
              <a:tr h="5805713">
                <a:tc>
                  <a:txBody>
                    <a:bodyPr/>
                    <a:lstStyle/>
                    <a:p>
                      <a:r>
                        <a:rPr lang="en-US" sz="1400">
                          <a:effectLst/>
                        </a:rPr>
                        <a:t>package com.alibaba.cloud.nacos.discovery;</a:t>
                      </a:r>
                      <a:br>
                        <a:rPr lang="en-US" sz="1400">
                          <a:effectLst/>
                        </a:rPr>
                      </a:br>
                      <a:r>
                        <a:rPr lang="en-US" sz="1400">
                          <a:effectLst/>
                        </a:rPr>
                        <a:t>@Configuration(proxyBeanMethods = false)</a:t>
                      </a:r>
                      <a:br>
                        <a:rPr lang="en-US" sz="1400">
                          <a:effectLst/>
                        </a:rPr>
                      </a:br>
                      <a:r>
                        <a:rPr lang="en-US" sz="1400">
                          <a:effectLst/>
                        </a:rPr>
                        <a:t>@ConditionalOnDiscoveryEnabled</a:t>
                      </a:r>
                      <a:br>
                        <a:rPr lang="en-US" sz="1400">
                          <a:effectLst/>
                        </a:rPr>
                      </a:br>
                      <a:r>
                        <a:rPr lang="en-US" sz="1400">
                          <a:effectLst/>
                        </a:rPr>
                        <a:t>@ConditionalOnNacosDiscoveryEnabled</a:t>
                      </a:r>
                      <a:br>
                        <a:rPr lang="en-US" sz="1400">
                          <a:effectLst/>
                        </a:rPr>
                      </a:br>
                      <a:r>
                        <a:rPr lang="en-US" sz="1400">
                          <a:effectLst/>
                        </a:rPr>
                        <a:t>public class NacosDiscoveryAutoConfiguration {</a:t>
                      </a:r>
                      <a:br>
                        <a:rPr lang="en-US" sz="1400">
                          <a:effectLst/>
                        </a:rPr>
                      </a:br>
                      <a:r>
                        <a:rPr lang="en-US" sz="1400">
                          <a:effectLst/>
                        </a:rPr>
                        <a:t>   @Bean</a:t>
                      </a:r>
                      <a:br>
                        <a:rPr lang="en-US" sz="1400">
                          <a:effectLst/>
                        </a:rPr>
                      </a:br>
                      <a:r>
                        <a:rPr lang="en-US" sz="1400">
                          <a:effectLst/>
                        </a:rPr>
                        <a:t>   @ConditionalOnMissingBean</a:t>
                      </a:r>
                      <a:br>
                        <a:rPr lang="en-US" sz="1400">
                          <a:effectLst/>
                        </a:rPr>
                      </a:br>
                      <a:r>
                        <a:rPr lang="en-US" sz="1400">
                          <a:effectLst/>
                        </a:rPr>
                        <a:t>   public NacosDiscoveryProperties nacosProperties() {	// Nacos</a:t>
                      </a:r>
                      <a:r>
                        <a:rPr lang="zh-CN" sz="1400">
                          <a:effectLst/>
                        </a:rPr>
                        <a:t>属性配置</a:t>
                      </a:r>
                      <a:r>
                        <a:rPr lang="en-US" sz="1400">
                          <a:effectLst/>
                        </a:rPr>
                        <a:t/>
                      </a:r>
                      <a:br>
                        <a:rPr lang="en-US" sz="1400">
                          <a:effectLst/>
                        </a:rPr>
                      </a:br>
                      <a:r>
                        <a:rPr lang="en-US" sz="1400">
                          <a:effectLst/>
                        </a:rPr>
                        <a:t>      return new NacosDiscoveryProperties();</a:t>
                      </a:r>
                      <a:br>
                        <a:rPr lang="en-US" sz="1400">
                          <a:effectLst/>
                        </a:rPr>
                      </a:br>
                      <a:r>
                        <a:rPr lang="en-US" sz="1400">
                          <a:effectLst/>
                        </a:rPr>
                        <a:t>   }</a:t>
                      </a:r>
                      <a:br>
                        <a:rPr lang="en-US" sz="1400">
                          <a:effectLst/>
                        </a:rPr>
                      </a:br>
                      <a:r>
                        <a:rPr lang="en-US" sz="1400">
                          <a:effectLst/>
                        </a:rPr>
                        <a:t>   @Bean</a:t>
                      </a:r>
                      <a:br>
                        <a:rPr lang="en-US" sz="1400">
                          <a:effectLst/>
                        </a:rPr>
                      </a:br>
                      <a:r>
                        <a:rPr lang="en-US" sz="1400">
                          <a:effectLst/>
                        </a:rPr>
                        <a:t>   @ConditionalOnMissingBean</a:t>
                      </a:r>
                      <a:br>
                        <a:rPr lang="en-US" sz="1400">
                          <a:effectLst/>
                        </a:rPr>
                      </a:br>
                      <a:r>
                        <a:rPr lang="en-US" sz="1400">
                          <a:effectLst/>
                        </a:rPr>
                        <a:t>   public NacosServiceDiscovery nacosServiceDiscovery(</a:t>
                      </a:r>
                      <a:br>
                        <a:rPr lang="en-US" sz="1400">
                          <a:effectLst/>
                        </a:rPr>
                      </a:br>
                      <a:r>
                        <a:rPr lang="en-US" sz="1400">
                          <a:effectLst/>
                        </a:rPr>
                        <a:t>         NacosDiscoveryProperties discoveryProperties) {	// Nacos</a:t>
                      </a:r>
                      <a:r>
                        <a:rPr lang="zh-CN" sz="1400">
                          <a:effectLst/>
                        </a:rPr>
                        <a:t>服务发现工具类</a:t>
                      </a:r>
                      <a:r>
                        <a:rPr lang="en-US" sz="1400">
                          <a:effectLst/>
                        </a:rPr>
                        <a:t/>
                      </a:r>
                      <a:br>
                        <a:rPr lang="en-US" sz="1400">
                          <a:effectLst/>
                        </a:rPr>
                      </a:br>
                      <a:r>
                        <a:rPr lang="en-US" sz="1400">
                          <a:effectLst/>
                        </a:rPr>
                        <a:t>      return new NacosServiceDiscovery(discoveryProperties);</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21384422"/>
                  </a:ext>
                </a:extLst>
              </a:tr>
            </a:tbl>
          </a:graphicData>
        </a:graphic>
      </p:graphicFrame>
      <p:pic>
        <p:nvPicPr>
          <p:cNvPr id="102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2040" y="4194104"/>
            <a:ext cx="7042785" cy="235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5621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一致性实现</a:t>
            </a:r>
            <a:endParaRPr lang="zh-CN" altLang="en-US"/>
          </a:p>
        </p:txBody>
      </p:sp>
      <p:sp>
        <p:nvSpPr>
          <p:cNvPr id="3" name="内容占位符 2"/>
          <p:cNvSpPr>
            <a:spLocks noGrp="1"/>
          </p:cNvSpPr>
          <p:nvPr>
            <p:ph idx="1"/>
          </p:nvPr>
        </p:nvSpPr>
        <p:spPr/>
        <p:txBody>
          <a:bodyPr/>
          <a:lstStyle/>
          <a:p>
            <a:r>
              <a:rPr lang="en-US" altLang="zh-CN"/>
              <a:t>Nacos</a:t>
            </a:r>
            <a:r>
              <a:rPr lang="zh-CN" altLang="zh-CN"/>
              <a:t>实现了</a:t>
            </a:r>
            <a:r>
              <a:rPr lang="en-US" altLang="zh-CN"/>
              <a:t>CAP</a:t>
            </a:r>
            <a:r>
              <a:rPr lang="zh-CN" altLang="zh-CN"/>
              <a:t>原则中的</a:t>
            </a:r>
            <a:r>
              <a:rPr lang="en-US" altLang="zh-CN"/>
              <a:t>CP</a:t>
            </a:r>
            <a:r>
              <a:rPr lang="zh-CN" altLang="zh-CN"/>
              <a:t>原则与</a:t>
            </a:r>
            <a:r>
              <a:rPr lang="en-US" altLang="zh-CN"/>
              <a:t>AP</a:t>
            </a:r>
            <a:r>
              <a:rPr lang="zh-CN" altLang="zh-CN"/>
              <a:t>原则，而在实现</a:t>
            </a:r>
            <a:r>
              <a:rPr lang="en-US" altLang="zh-CN"/>
              <a:t>Nacos</a:t>
            </a:r>
            <a:r>
              <a:rPr lang="zh-CN" altLang="zh-CN"/>
              <a:t>集群数据一致性（</a:t>
            </a:r>
            <a:r>
              <a:rPr lang="en-US" altLang="zh-CN" smtClean="0"/>
              <a:t>CAP</a:t>
            </a:r>
            <a:r>
              <a:rPr lang="zh-CN" altLang="zh-CN"/>
              <a:t>）的处理上，主要采用了</a:t>
            </a:r>
            <a:r>
              <a:rPr lang="en-US" altLang="zh-CN"/>
              <a:t>Distro</a:t>
            </a:r>
            <a:r>
              <a:rPr lang="zh-CN" altLang="zh-CN"/>
              <a:t>（阿里私有协议）以及</a:t>
            </a:r>
            <a:r>
              <a:rPr lang="en-US" altLang="zh-CN"/>
              <a:t>RAFT</a:t>
            </a:r>
            <a:r>
              <a:rPr lang="zh-CN" altLang="zh-CN"/>
              <a:t>（分布式共识）两种算法实现，其中</a:t>
            </a:r>
            <a:r>
              <a:rPr lang="en-US" altLang="zh-CN"/>
              <a:t>Distro</a:t>
            </a:r>
            <a:r>
              <a:rPr lang="zh-CN" altLang="zh-CN"/>
              <a:t>算法提供了</a:t>
            </a:r>
            <a:r>
              <a:rPr lang="en-US" altLang="zh-CN"/>
              <a:t>AP</a:t>
            </a:r>
            <a:r>
              <a:rPr lang="zh-CN" altLang="zh-CN"/>
              <a:t>支持，而</a:t>
            </a:r>
            <a:r>
              <a:rPr lang="en-US" altLang="zh-CN"/>
              <a:t>RAFT</a:t>
            </a:r>
            <a:r>
              <a:rPr lang="zh-CN" altLang="zh-CN"/>
              <a:t>算法提供了</a:t>
            </a:r>
            <a:r>
              <a:rPr lang="en-US" altLang="zh-CN"/>
              <a:t>CP</a:t>
            </a:r>
            <a:r>
              <a:rPr lang="zh-CN" altLang="zh-CN"/>
              <a:t>支持。</a:t>
            </a:r>
            <a:r>
              <a:rPr lang="en-US" altLang="zh-CN"/>
              <a:t>RAFT</a:t>
            </a:r>
            <a:r>
              <a:rPr lang="zh-CN" altLang="zh-CN"/>
              <a:t>算法采用类似于</a:t>
            </a:r>
            <a:r>
              <a:rPr lang="en-US" altLang="zh-CN"/>
              <a:t>Paxos</a:t>
            </a:r>
            <a:r>
              <a:rPr lang="zh-CN" altLang="zh-CN"/>
              <a:t>算法机制，这样可以保证集群中会存在有一个领导者以及多个跟随者，由领导者负责发出数据更新的指令，而后所有的跟随者可以实现数据的一致性处理</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369" y="2612496"/>
            <a:ext cx="8604250" cy="40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402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发展潜力</a:t>
            </a:r>
            <a:endParaRPr lang="zh-CN" altLang="en-US"/>
          </a:p>
        </p:txBody>
      </p:sp>
      <p:sp>
        <p:nvSpPr>
          <p:cNvPr id="3" name="内容占位符 2"/>
          <p:cNvSpPr>
            <a:spLocks noGrp="1"/>
          </p:cNvSpPr>
          <p:nvPr>
            <p:ph idx="1"/>
          </p:nvPr>
        </p:nvSpPr>
        <p:spPr/>
        <p:txBody>
          <a:bodyPr/>
          <a:lstStyle/>
          <a:p>
            <a:r>
              <a:rPr lang="zh-CN" altLang="zh-CN"/>
              <a:t>截止到本书编写时为止，</a:t>
            </a:r>
            <a:r>
              <a:rPr lang="en-US" altLang="zh-CN"/>
              <a:t>Nacos</a:t>
            </a:r>
            <a:r>
              <a:rPr lang="zh-CN" altLang="zh-CN"/>
              <a:t>的最新版本为</a:t>
            </a:r>
            <a:r>
              <a:rPr lang="en-US" altLang="zh-CN"/>
              <a:t>2.0</a:t>
            </a:r>
            <a:r>
              <a:rPr lang="zh-CN" altLang="zh-CN"/>
              <a:t>，虽然该版本现在会存在有一些问题，但是通过阿里给出的</a:t>
            </a:r>
            <a:r>
              <a:rPr lang="en-US" altLang="zh-CN"/>
              <a:t>Nacos</a:t>
            </a:r>
            <a:r>
              <a:rPr lang="zh-CN" altLang="zh-CN"/>
              <a:t>发展规</a:t>
            </a:r>
            <a:r>
              <a:rPr lang="zh-CN" altLang="zh-CN" smtClean="0"/>
              <a:t>划可</a:t>
            </a:r>
            <a:r>
              <a:rPr lang="zh-CN" altLang="zh-CN"/>
              <a:t>以清楚的发现</a:t>
            </a:r>
            <a:r>
              <a:rPr lang="en-US" altLang="zh-CN"/>
              <a:t>Nacos</a:t>
            </a:r>
            <a:r>
              <a:rPr lang="zh-CN" altLang="zh-CN"/>
              <a:t>在后续的发展潜力。</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953682"/>
            <a:ext cx="10034058" cy="289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893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代码托管</a:t>
            </a:r>
            <a:endParaRPr lang="zh-CN" altLang="en-US"/>
          </a:p>
        </p:txBody>
      </p:sp>
      <p:sp>
        <p:nvSpPr>
          <p:cNvPr id="3" name="内容占位符 2"/>
          <p:cNvSpPr>
            <a:spLocks noGrp="1"/>
          </p:cNvSpPr>
          <p:nvPr>
            <p:ph idx="1"/>
          </p:nvPr>
        </p:nvSpPr>
        <p:spPr/>
        <p:txBody>
          <a:bodyPr/>
          <a:lstStyle/>
          <a:p>
            <a:r>
              <a:rPr lang="en-US" altLang="zh-CN"/>
              <a:t>Nacos</a:t>
            </a:r>
            <a:r>
              <a:rPr lang="zh-CN" altLang="zh-CN"/>
              <a:t>是一个开源项目，如果开发者要想使用</a:t>
            </a:r>
            <a:r>
              <a:rPr lang="en-US" altLang="zh-CN"/>
              <a:t>Nacos</a:t>
            </a:r>
            <a:r>
              <a:rPr lang="zh-CN" altLang="zh-CN"/>
              <a:t>服务组件，可以直接通过</a:t>
            </a:r>
            <a:r>
              <a:rPr lang="en-US" altLang="zh-CN"/>
              <a:t>GITHUB</a:t>
            </a:r>
            <a:r>
              <a:rPr lang="zh-CN" altLang="zh-CN"/>
              <a:t>获取</a:t>
            </a:r>
            <a:r>
              <a:rPr lang="en-US" altLang="zh-CN"/>
              <a:t>Nacos</a:t>
            </a:r>
            <a:r>
              <a:rPr lang="zh-CN" altLang="zh-CN"/>
              <a:t>的源代</a:t>
            </a:r>
            <a:r>
              <a:rPr lang="zh-CN" altLang="zh-CN" smtClean="0"/>
              <a:t>码。</a:t>
            </a:r>
            <a:r>
              <a:rPr lang="zh-CN" altLang="zh-CN"/>
              <a:t>为了方便用户使用，</a:t>
            </a:r>
            <a:r>
              <a:rPr lang="en-US" altLang="zh-CN"/>
              <a:t>Nacos 2.x</a:t>
            </a:r>
            <a:r>
              <a:rPr lang="zh-CN" altLang="zh-CN"/>
              <a:t>会自动提供源代码以及打包后的应用部署组件包。</a:t>
            </a:r>
          </a:p>
          <a:p>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749" y="2041750"/>
            <a:ext cx="8943490" cy="438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991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4789</Words>
  <Application>Microsoft Office PowerPoint</Application>
  <PresentationFormat>宽屏</PresentationFormat>
  <Paragraphs>433</Paragraphs>
  <Slides>66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微服务调用</vt:lpstr>
      <vt:lpstr>微服务注册中心</vt:lpstr>
      <vt:lpstr>CAP原则</vt:lpstr>
      <vt:lpstr>SpringCloud注册中心比较</vt:lpstr>
      <vt:lpstr>Nacos</vt:lpstr>
      <vt:lpstr>Nacos一致性实现</vt:lpstr>
      <vt:lpstr>Nacos发展潜力</vt:lpstr>
      <vt:lpstr>Nacos代码托管</vt:lpstr>
      <vt:lpstr>通过GIT工具下载Nacos的指定分支</vt:lpstr>
      <vt:lpstr>Nacos源码打包</vt:lpstr>
      <vt:lpstr>Nacos启动</vt:lpstr>
      <vt:lpstr>Nacos控制台</vt:lpstr>
      <vt:lpstr>Linux服务部署</vt:lpstr>
      <vt:lpstr>Nacos 2.x服务端口</vt:lpstr>
      <vt:lpstr>配置存储</vt:lpstr>
      <vt:lpstr>数据库配置</vt:lpstr>
      <vt:lpstr>修改Nacos配置文件</vt:lpstr>
      <vt:lpstr>Nacos领域模型</vt:lpstr>
      <vt:lpstr>Nacos领域模型</vt:lpstr>
      <vt:lpstr>创建Nacos命名空间</vt:lpstr>
      <vt:lpstr>Nacos配置数据管理</vt:lpstr>
      <vt:lpstr>Nacos-Client依赖</vt:lpstr>
      <vt:lpstr>ConfigService接口方法</vt:lpstr>
      <vt:lpstr>ConfigService类结构</vt:lpstr>
      <vt:lpstr>范例：向Nacos发布配置数据</vt:lpstr>
      <vt:lpstr>范例：获取并监听Nacos配置项</vt:lpstr>
      <vt:lpstr>Nacos实例管理</vt:lpstr>
      <vt:lpstr>NamingService接口常用方法</vt:lpstr>
      <vt:lpstr>范例：向Nacos服务器注册实例</vt:lpstr>
      <vt:lpstr>范例：获取全部实例</vt:lpstr>
      <vt:lpstr>范例：实例订阅监听</vt:lpstr>
      <vt:lpstr>Nacos开放平台</vt:lpstr>
      <vt:lpstr>REST接口调用</vt:lpstr>
      <vt:lpstr>Nacos服务注册</vt:lpstr>
      <vt:lpstr>build.gradle</vt:lpstr>
      <vt:lpstr>bootstrap.yml</vt:lpstr>
      <vt:lpstr>application.yml</vt:lpstr>
      <vt:lpstr>添加微服务配置项</vt:lpstr>
      <vt:lpstr>Nacos服务列表</vt:lpstr>
      <vt:lpstr>HTTP/1.1与HTTP/2传输</vt:lpstr>
      <vt:lpstr>新建命名空间</vt:lpstr>
      <vt:lpstr>bootstrap.yml</vt:lpstr>
      <vt:lpstr>application.yml</vt:lpstr>
      <vt:lpstr>配置属性</vt:lpstr>
      <vt:lpstr>微服务与领域模型</vt:lpstr>
      <vt:lpstr>Nacos安全管理</vt:lpstr>
      <vt:lpstr>修改Nacos配置文件</vt:lpstr>
      <vt:lpstr>创建角色</vt:lpstr>
      <vt:lpstr>为角色配置权限</vt:lpstr>
      <vt:lpstr>bootstrap.yml</vt:lpstr>
      <vt:lpstr>application.yml</vt:lpstr>
      <vt:lpstr>spring-cloud-alibaba-nacos-discovery</vt:lpstr>
      <vt:lpstr>spring-cloud-starter-alibaba-nacos-config</vt:lpstr>
      <vt:lpstr>NacosConfigBootstrapConfiguration源代码</vt:lpstr>
      <vt:lpstr>范例：EnableDiscoveryClient注解源代码</vt:lpstr>
      <vt:lpstr>范例：EnableDiscoveryClientImportSelector源代码</vt:lpstr>
      <vt:lpstr>NacosServiceRegistryAutoConfiguration关联结构</vt:lpstr>
      <vt:lpstr>范例：NacosServiceRegistryAutoConfiguration源代码</vt:lpstr>
      <vt:lpstr>范例：NacosServiceRegistry类核心源代码</vt:lpstr>
      <vt:lpstr>范例：NamingGrpcClientProxy核心源代码</vt:lpstr>
      <vt:lpstr>范例：NacosDiscoveryAutoConfiguration源代码</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2022-04-21T05:44:57Z</dcterms:modified>
</cp:coreProperties>
</file>